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hfW068zTW7jUlWp50s1Xyw6AVY6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2" d="100"/>
          <a:sy n="52" d="100"/>
        </p:scale>
        <p:origin x="850"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30"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0" name="Google Shape;240;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2" name="Google Shape;252;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6a4c8bc91d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4" name="Google Shape;264;g26a4c8bc91d_0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6a4c8bc91d_0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5" name="Google Shape;275;g26a4c8bc91d_0_1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6a4c8bc91d_0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7" name="Google Shape;287;g26a4c8bc91d_0_2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6a4c8bc91d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98" name="Google Shape;298;g26a4c8bc91d_0_3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6a4c8bc91d_0_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0" name="Google Shape;310;g26a4c8bc91d_0_7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6a4c8bc91d_0_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1" name="Google Shape;321;g26a4c8bc91d_0_5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3" name="Google Shape;333;p2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6" name="Google Shape;106;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7" name="Google Shape;117;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8" name="Google Shape;128;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8" name="Google Shape;148;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7" name="Google Shape;177;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2" name="Google Shape;202;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2"/>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3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3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3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3"/>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3"/>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3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4"/>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4"/>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8" name="Google Shape;18;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6"/>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6"/>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7"/>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27"/>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8"/>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28"/>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28"/>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28"/>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2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0"/>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0"/>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57" name="Google Shape;57;p30"/>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58" name="Google Shape;58;p3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3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1"/>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1"/>
          <p:cNvSpPr>
            <a:spLocks noGrp="1"/>
          </p:cNvSpPr>
          <p:nvPr>
            <p:ph type="pic" idx="2"/>
          </p:nvPr>
        </p:nvSpPr>
        <p:spPr>
          <a:xfrm>
            <a:off x="1792288" y="612775"/>
            <a:ext cx="5486400" cy="4114800"/>
          </a:xfrm>
          <a:prstGeom prst="rect">
            <a:avLst/>
          </a:prstGeom>
          <a:noFill/>
          <a:ln>
            <a:noFill/>
          </a:ln>
        </p:spPr>
      </p:sp>
      <p:sp>
        <p:nvSpPr>
          <p:cNvPr id="64" name="Google Shape;64;p31"/>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5" name="Google Shape;65;p3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3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2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mitushi.vish@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jp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rot="-147453">
            <a:off x="-212140" y="-387358"/>
            <a:ext cx="18712279" cy="11061715"/>
          </a:xfrm>
          <a:custGeom>
            <a:avLst/>
            <a:gdLst/>
            <a:ahLst/>
            <a:cxnLst/>
            <a:rect l="l" t="t" r="r" b="b"/>
            <a:pathLst>
              <a:path w="18712279" h="11061715" extrusionOk="0">
                <a:moveTo>
                  <a:pt x="441100" y="0"/>
                </a:moveTo>
                <a:lnTo>
                  <a:pt x="18712280" y="784177"/>
                </a:lnTo>
                <a:lnTo>
                  <a:pt x="18271180" y="11061716"/>
                </a:lnTo>
                <a:lnTo>
                  <a:pt x="0" y="10277539"/>
                </a:lnTo>
                <a:lnTo>
                  <a:pt x="441100" y="0"/>
                </a:lnTo>
                <a:close/>
              </a:path>
            </a:pathLst>
          </a:custGeom>
          <a:blipFill rotWithShape="1">
            <a:blip r:embed="rId3">
              <a:alphaModFix/>
            </a:blip>
            <a:stretch>
              <a:fillRect l="-9546" t="-14704" r="-62591" b="-49081"/>
            </a:stretch>
          </a:blipFill>
          <a:ln>
            <a:noFill/>
          </a:ln>
        </p:spPr>
      </p:sp>
      <p:cxnSp>
        <p:nvCxnSpPr>
          <p:cNvPr id="85" name="Google Shape;85;p1"/>
          <p:cNvCxnSpPr/>
          <p:nvPr/>
        </p:nvCxnSpPr>
        <p:spPr>
          <a:xfrm>
            <a:off x="1564160" y="6931968"/>
            <a:ext cx="9526284" cy="0"/>
          </a:xfrm>
          <a:prstGeom prst="straightConnector1">
            <a:avLst/>
          </a:prstGeom>
          <a:noFill/>
          <a:ln w="76200" cap="rnd" cmpd="sng">
            <a:solidFill>
              <a:srgbClr val="F5F5F5"/>
            </a:solidFill>
            <a:prstDash val="solid"/>
            <a:round/>
            <a:headEnd type="none" w="sm" len="sm"/>
            <a:tailEnd type="none" w="sm" len="sm"/>
          </a:ln>
        </p:spPr>
      </p:cxnSp>
      <p:sp>
        <p:nvSpPr>
          <p:cNvPr id="86" name="Google Shape;86;p1"/>
          <p:cNvSpPr txBox="1"/>
          <p:nvPr/>
        </p:nvSpPr>
        <p:spPr>
          <a:xfrm>
            <a:off x="1564148" y="4226774"/>
            <a:ext cx="12954300" cy="4773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1600"/>
              </a:spcBef>
              <a:spcAft>
                <a:spcPts val="400"/>
              </a:spcAft>
              <a:buClr>
                <a:schemeClr val="dk1"/>
              </a:buClr>
              <a:buSzPts val="1100"/>
              <a:buFont typeface="Arial"/>
              <a:buNone/>
            </a:pPr>
            <a:r>
              <a:rPr lang="en-US" sz="3100" b="1">
                <a:solidFill>
                  <a:schemeClr val="lt1"/>
                </a:solidFill>
              </a:rPr>
              <a:t>Analysis of Global Land Average Temperature Trends</a:t>
            </a:r>
            <a:endParaRPr sz="3100" b="0" u="none" strike="noStrike" cap="none">
              <a:solidFill>
                <a:schemeClr val="lt1"/>
              </a:solidFill>
              <a:latin typeface="Arial"/>
              <a:ea typeface="Arial"/>
              <a:cs typeface="Arial"/>
              <a:sym typeface="Arial"/>
            </a:endParaRPr>
          </a:p>
        </p:txBody>
      </p:sp>
      <p:sp>
        <p:nvSpPr>
          <p:cNvPr id="87" name="Google Shape;87;p1"/>
          <p:cNvSpPr txBox="1"/>
          <p:nvPr/>
        </p:nvSpPr>
        <p:spPr>
          <a:xfrm>
            <a:off x="1564160" y="4994209"/>
            <a:ext cx="12954300" cy="1517100"/>
          </a:xfrm>
          <a:prstGeom prst="rect">
            <a:avLst/>
          </a:prstGeom>
          <a:noFill/>
          <a:ln>
            <a:noFill/>
          </a:ln>
        </p:spPr>
        <p:txBody>
          <a:bodyPr spcFirstLastPara="1" wrap="square" lIns="0" tIns="0" rIns="0" bIns="0" anchor="t" anchorCtr="0">
            <a:spAutoFit/>
          </a:bodyPr>
          <a:lstStyle/>
          <a:p>
            <a:pPr marL="0" marR="0" lvl="0" indent="0" algn="just" rtl="0">
              <a:lnSpc>
                <a:spcPct val="110003"/>
              </a:lnSpc>
              <a:spcBef>
                <a:spcPts val="0"/>
              </a:spcBef>
              <a:spcAft>
                <a:spcPts val="0"/>
              </a:spcAft>
              <a:buClr>
                <a:srgbClr val="000000"/>
              </a:buClr>
              <a:buSzPts val="9857"/>
              <a:buFont typeface="Arial"/>
              <a:buNone/>
            </a:pPr>
            <a:r>
              <a:rPr lang="en-US" sz="9857" b="0" i="0" u="none" strike="noStrike" cap="none">
                <a:solidFill>
                  <a:srgbClr val="FFFFFF"/>
                </a:solidFill>
                <a:latin typeface="Arial"/>
                <a:ea typeface="Arial"/>
                <a:cs typeface="Arial"/>
                <a:sym typeface="Arial"/>
              </a:rPr>
              <a:t>DATA </a:t>
            </a:r>
            <a:r>
              <a:rPr lang="en-US" sz="9857">
                <a:solidFill>
                  <a:srgbClr val="FFFFFF"/>
                </a:solidFill>
              </a:rPr>
              <a:t>ANALYSIS</a:t>
            </a:r>
            <a:endParaRPr sz="1400" b="0" i="0" u="none" strike="noStrike" cap="none">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5C21717C-BE03-B8DF-A94D-320D7867C7AB}"/>
              </a:ext>
            </a:extLst>
          </p:cNvPr>
          <p:cNvSpPr txBox="1"/>
          <p:nvPr/>
        </p:nvSpPr>
        <p:spPr>
          <a:xfrm>
            <a:off x="1725561" y="7352628"/>
            <a:ext cx="7192995" cy="1754326"/>
          </a:xfrm>
          <a:prstGeom prst="rect">
            <a:avLst/>
          </a:prstGeom>
          <a:noFill/>
        </p:spPr>
        <p:txBody>
          <a:bodyPr wrap="none" rtlCol="0">
            <a:spAutoFit/>
          </a:bodyPr>
          <a:lstStyle/>
          <a:p>
            <a:r>
              <a:rPr lang="en-IN" sz="3600" dirty="0">
                <a:solidFill>
                  <a:schemeClr val="bg1"/>
                </a:solidFill>
              </a:rPr>
              <a:t>By Mitushi Vishwakarma</a:t>
            </a:r>
          </a:p>
          <a:p>
            <a:r>
              <a:rPr lang="en-IN" sz="3600" dirty="0">
                <a:solidFill>
                  <a:schemeClr val="bg1"/>
                </a:solidFill>
              </a:rPr>
              <a:t>Email id : </a:t>
            </a:r>
            <a:r>
              <a:rPr lang="en-IN" sz="3600" dirty="0">
                <a:solidFill>
                  <a:schemeClr val="bg1"/>
                </a:solidFill>
                <a:hlinkClick r:id="rId4">
                  <a:extLst>
                    <a:ext uri="{A12FA001-AC4F-418D-AE19-62706E023703}">
                      <ahyp:hlinkClr xmlns:ahyp="http://schemas.microsoft.com/office/drawing/2018/hyperlinkcolor" val="tx"/>
                    </a:ext>
                  </a:extLst>
                </a:hlinkClick>
              </a:rPr>
              <a:t>mitushi.vish@gmail.com</a:t>
            </a:r>
            <a:endParaRPr lang="en-IN" sz="3600" dirty="0">
              <a:solidFill>
                <a:schemeClr val="bg1"/>
              </a:solidFill>
            </a:endParaRPr>
          </a:p>
          <a:p>
            <a:r>
              <a:rPr lang="en-IN" sz="3600" dirty="0">
                <a:solidFill>
                  <a:schemeClr val="bg1"/>
                </a:solidFill>
              </a:rPr>
              <a:t>Data Engineering Batch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17" name="Google Shape;217;p10"/>
          <p:cNvGrpSpPr/>
          <p:nvPr/>
        </p:nvGrpSpPr>
        <p:grpSpPr>
          <a:xfrm>
            <a:off x="1270035" y="-1264444"/>
            <a:ext cx="7015976" cy="12309494"/>
            <a:chOff x="0" y="-28575"/>
            <a:chExt cx="1455146" cy="2553046"/>
          </a:xfrm>
        </p:grpSpPr>
        <p:sp>
          <p:nvSpPr>
            <p:cNvPr id="218" name="Google Shape;218;p10"/>
            <p:cNvSpPr/>
            <p:nvPr/>
          </p:nvSpPr>
          <p:spPr>
            <a:xfrm>
              <a:off x="0" y="0"/>
              <a:ext cx="1455146" cy="2524471"/>
            </a:xfrm>
            <a:custGeom>
              <a:avLst/>
              <a:gdLst/>
              <a:ahLst/>
              <a:cxnLst/>
              <a:rect l="l" t="t" r="r" b="b"/>
              <a:pathLst>
                <a:path w="1455146" h="2524471" extrusionOk="0">
                  <a:moveTo>
                    <a:pt x="0" y="0"/>
                  </a:moveTo>
                  <a:lnTo>
                    <a:pt x="1455146" y="0"/>
                  </a:lnTo>
                  <a:lnTo>
                    <a:pt x="1455146" y="2524471"/>
                  </a:lnTo>
                  <a:lnTo>
                    <a:pt x="0" y="2524471"/>
                  </a:lnTo>
                  <a:close/>
                </a:path>
              </a:pathLst>
            </a:custGeom>
            <a:solidFill>
              <a:srgbClr val="F5F5F5"/>
            </a:solidFill>
            <a:ln>
              <a:noFill/>
            </a:ln>
          </p:spPr>
        </p:sp>
        <p:sp>
          <p:nvSpPr>
            <p:cNvPr id="219" name="Google Shape;219;p10"/>
            <p:cNvSpPr txBox="1"/>
            <p:nvPr/>
          </p:nvSpPr>
          <p:spPr>
            <a:xfrm>
              <a:off x="0" y="-28575"/>
              <a:ext cx="1455146"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20" name="Google Shape;220;p10"/>
          <p:cNvCxnSpPr/>
          <p:nvPr/>
        </p:nvCxnSpPr>
        <p:spPr>
          <a:xfrm rot="10800000">
            <a:off x="-7578321" y="6845819"/>
            <a:ext cx="15156600" cy="0"/>
          </a:xfrm>
          <a:prstGeom prst="straightConnector1">
            <a:avLst/>
          </a:prstGeom>
          <a:noFill/>
          <a:ln w="76200" cap="flat" cmpd="sng">
            <a:solidFill>
              <a:srgbClr val="C23A97"/>
            </a:solidFill>
            <a:prstDash val="solid"/>
            <a:round/>
            <a:headEnd type="none" w="sm" len="sm"/>
            <a:tailEnd type="none" w="sm" len="sm"/>
          </a:ln>
        </p:spPr>
      </p:cxnSp>
      <p:sp>
        <p:nvSpPr>
          <p:cNvPr id="221" name="Google Shape;221;p10"/>
          <p:cNvSpPr/>
          <p:nvPr/>
        </p:nvSpPr>
        <p:spPr>
          <a:xfrm>
            <a:off x="8743000" y="210725"/>
            <a:ext cx="9373866" cy="4878326"/>
          </a:xfrm>
          <a:custGeom>
            <a:avLst/>
            <a:gdLst/>
            <a:ahLst/>
            <a:cxnLst/>
            <a:rect l="l" t="t" r="r" b="b"/>
            <a:pathLst>
              <a:path w="8168946" h="4591366" extrusionOk="0">
                <a:moveTo>
                  <a:pt x="0" y="0"/>
                </a:moveTo>
                <a:lnTo>
                  <a:pt x="8168946" y="0"/>
                </a:lnTo>
                <a:lnTo>
                  <a:pt x="8168946" y="4591366"/>
                </a:lnTo>
                <a:lnTo>
                  <a:pt x="0" y="4591366"/>
                </a:lnTo>
                <a:lnTo>
                  <a:pt x="0" y="0"/>
                </a:lnTo>
                <a:close/>
              </a:path>
            </a:pathLst>
          </a:custGeom>
          <a:blipFill rotWithShape="1">
            <a:blip r:embed="rId4">
              <a:alphaModFix/>
            </a:blip>
            <a:stretch>
              <a:fillRect/>
            </a:stretch>
          </a:blipFill>
          <a:ln>
            <a:noFill/>
          </a:ln>
        </p:spPr>
      </p:sp>
      <p:sp>
        <p:nvSpPr>
          <p:cNvPr id="222" name="Google Shape;222;p10"/>
          <p:cNvSpPr/>
          <p:nvPr/>
        </p:nvSpPr>
        <p:spPr>
          <a:xfrm>
            <a:off x="8818602" y="5512242"/>
            <a:ext cx="9298249" cy="4838975"/>
          </a:xfrm>
          <a:custGeom>
            <a:avLst/>
            <a:gdLst/>
            <a:ahLst/>
            <a:cxnLst/>
            <a:rect l="l" t="t" r="r" b="b"/>
            <a:pathLst>
              <a:path w="8103049" h="4554329" extrusionOk="0">
                <a:moveTo>
                  <a:pt x="0" y="0"/>
                </a:moveTo>
                <a:lnTo>
                  <a:pt x="8103049" y="0"/>
                </a:lnTo>
                <a:lnTo>
                  <a:pt x="8103049" y="4554329"/>
                </a:lnTo>
                <a:lnTo>
                  <a:pt x="0" y="4554329"/>
                </a:lnTo>
                <a:lnTo>
                  <a:pt x="0" y="0"/>
                </a:lnTo>
                <a:close/>
              </a:path>
            </a:pathLst>
          </a:custGeom>
          <a:blipFill rotWithShape="1">
            <a:blip r:embed="rId5">
              <a:alphaModFix/>
            </a:blip>
            <a:stretch>
              <a:fillRect/>
            </a:stretch>
          </a:blipFill>
          <a:ln>
            <a:noFill/>
          </a:ln>
        </p:spPr>
      </p:sp>
      <p:sp>
        <p:nvSpPr>
          <p:cNvPr id="223" name="Google Shape;223;p10"/>
          <p:cNvSpPr txBox="1"/>
          <p:nvPr/>
        </p:nvSpPr>
        <p:spPr>
          <a:xfrm>
            <a:off x="1793180" y="4244509"/>
            <a:ext cx="7350820" cy="3531227"/>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In Databricks,</a:t>
            </a:r>
            <a:endParaRPr sz="1400"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create a cluster and a notebook</a:t>
            </a:r>
            <a:endParaRPr sz="1400"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endParaRPr sz="5049"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endParaRPr sz="5049" b="0" i="0" u="none" strike="noStrike" cap="none">
              <a:solidFill>
                <a:srgbClr val="000000"/>
              </a:solidFill>
              <a:latin typeface="Arial"/>
              <a:ea typeface="Arial"/>
              <a:cs typeface="Arial"/>
              <a:sym typeface="Arial"/>
            </a:endParaRPr>
          </a:p>
        </p:txBody>
      </p:sp>
      <p:sp>
        <p:nvSpPr>
          <p:cNvPr id="224" name="Google Shape;224;p10"/>
          <p:cNvSpPr/>
          <p:nvPr/>
        </p:nvSpPr>
        <p:spPr>
          <a:xfrm>
            <a:off x="8589725" y="210725"/>
            <a:ext cx="9373866" cy="4878326"/>
          </a:xfrm>
          <a:custGeom>
            <a:avLst/>
            <a:gdLst/>
            <a:ahLst/>
            <a:cxnLst/>
            <a:rect l="l" t="t" r="r" b="b"/>
            <a:pathLst>
              <a:path w="8168946" h="4591366" extrusionOk="0">
                <a:moveTo>
                  <a:pt x="0" y="0"/>
                </a:moveTo>
                <a:lnTo>
                  <a:pt x="8168946" y="0"/>
                </a:lnTo>
                <a:lnTo>
                  <a:pt x="8168946" y="4591366"/>
                </a:lnTo>
                <a:lnTo>
                  <a:pt x="0" y="4591366"/>
                </a:lnTo>
                <a:lnTo>
                  <a:pt x="0" y="0"/>
                </a:lnTo>
                <a:close/>
              </a:path>
            </a:pathLst>
          </a:custGeom>
          <a:blipFill rotWithShape="1">
            <a:blip r:embed="rId4">
              <a:alphaModFix/>
            </a:blip>
            <a:stretch>
              <a:fillRect/>
            </a:stretch>
          </a:blipFill>
          <a:ln>
            <a:noFill/>
          </a:ln>
        </p:spPr>
      </p:sp>
      <p:sp>
        <p:nvSpPr>
          <p:cNvPr id="225" name="Google Shape;225;p10"/>
          <p:cNvSpPr/>
          <p:nvPr/>
        </p:nvSpPr>
        <p:spPr>
          <a:xfrm>
            <a:off x="8665327" y="5512242"/>
            <a:ext cx="9298249" cy="4838975"/>
          </a:xfrm>
          <a:custGeom>
            <a:avLst/>
            <a:gdLst/>
            <a:ahLst/>
            <a:cxnLst/>
            <a:rect l="l" t="t" r="r" b="b"/>
            <a:pathLst>
              <a:path w="8103049" h="4554329" extrusionOk="0">
                <a:moveTo>
                  <a:pt x="0" y="0"/>
                </a:moveTo>
                <a:lnTo>
                  <a:pt x="8103049" y="0"/>
                </a:lnTo>
                <a:lnTo>
                  <a:pt x="8103049" y="4554329"/>
                </a:lnTo>
                <a:lnTo>
                  <a:pt x="0" y="4554329"/>
                </a:lnTo>
                <a:lnTo>
                  <a:pt x="0" y="0"/>
                </a:lnTo>
                <a:close/>
              </a:path>
            </a:pathLst>
          </a:custGeom>
          <a:blipFill rotWithShape="1">
            <a:blip r:embed="rId5">
              <a:alphaModFix/>
            </a:blip>
            <a:stretch>
              <a:fillRect/>
            </a:stretch>
          </a:blipFill>
          <a:ln>
            <a:noFill/>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31" name="Google Shape;231;p11"/>
          <p:cNvGrpSpPr/>
          <p:nvPr/>
        </p:nvGrpSpPr>
        <p:grpSpPr>
          <a:xfrm>
            <a:off x="1270035" y="-1264444"/>
            <a:ext cx="7015976" cy="12309494"/>
            <a:chOff x="0" y="-28575"/>
            <a:chExt cx="1455146" cy="2553046"/>
          </a:xfrm>
        </p:grpSpPr>
        <p:sp>
          <p:nvSpPr>
            <p:cNvPr id="232" name="Google Shape;232;p11"/>
            <p:cNvSpPr/>
            <p:nvPr/>
          </p:nvSpPr>
          <p:spPr>
            <a:xfrm>
              <a:off x="0" y="0"/>
              <a:ext cx="1455146" cy="2524471"/>
            </a:xfrm>
            <a:custGeom>
              <a:avLst/>
              <a:gdLst/>
              <a:ahLst/>
              <a:cxnLst/>
              <a:rect l="l" t="t" r="r" b="b"/>
              <a:pathLst>
                <a:path w="1455146" h="2524471" extrusionOk="0">
                  <a:moveTo>
                    <a:pt x="0" y="0"/>
                  </a:moveTo>
                  <a:lnTo>
                    <a:pt x="1455146" y="0"/>
                  </a:lnTo>
                  <a:lnTo>
                    <a:pt x="1455146" y="2524471"/>
                  </a:lnTo>
                  <a:lnTo>
                    <a:pt x="0" y="2524471"/>
                  </a:lnTo>
                  <a:close/>
                </a:path>
              </a:pathLst>
            </a:custGeom>
            <a:solidFill>
              <a:srgbClr val="F5F5F5"/>
            </a:solidFill>
            <a:ln>
              <a:noFill/>
            </a:ln>
          </p:spPr>
        </p:sp>
        <p:sp>
          <p:nvSpPr>
            <p:cNvPr id="233" name="Google Shape;233;p11"/>
            <p:cNvSpPr txBox="1"/>
            <p:nvPr/>
          </p:nvSpPr>
          <p:spPr>
            <a:xfrm>
              <a:off x="0" y="-28575"/>
              <a:ext cx="1455146"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34" name="Google Shape;234;p11"/>
          <p:cNvCxnSpPr/>
          <p:nvPr/>
        </p:nvCxnSpPr>
        <p:spPr>
          <a:xfrm rot="10800000">
            <a:off x="-7578278" y="6640894"/>
            <a:ext cx="15156557" cy="0"/>
          </a:xfrm>
          <a:prstGeom prst="straightConnector1">
            <a:avLst/>
          </a:prstGeom>
          <a:noFill/>
          <a:ln w="76200" cap="flat" cmpd="sng">
            <a:solidFill>
              <a:srgbClr val="C23A97"/>
            </a:solidFill>
            <a:prstDash val="solid"/>
            <a:round/>
            <a:headEnd type="none" w="sm" len="sm"/>
            <a:tailEnd type="none" w="sm" len="sm"/>
          </a:ln>
        </p:spPr>
      </p:cxnSp>
      <p:sp>
        <p:nvSpPr>
          <p:cNvPr id="235" name="Google Shape;235;p11"/>
          <p:cNvSpPr/>
          <p:nvPr/>
        </p:nvSpPr>
        <p:spPr>
          <a:xfrm>
            <a:off x="8570576" y="359800"/>
            <a:ext cx="9302092" cy="4535352"/>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4">
              <a:alphaModFix/>
            </a:blip>
            <a:stretch>
              <a:fillRect/>
            </a:stretch>
          </a:blipFill>
          <a:ln>
            <a:noFill/>
          </a:ln>
        </p:spPr>
      </p:sp>
      <p:sp>
        <p:nvSpPr>
          <p:cNvPr id="236" name="Google Shape;236;p11"/>
          <p:cNvSpPr/>
          <p:nvPr/>
        </p:nvSpPr>
        <p:spPr>
          <a:xfrm>
            <a:off x="8570576" y="5391853"/>
            <a:ext cx="9302092" cy="4535352"/>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5">
              <a:alphaModFix/>
            </a:blip>
            <a:stretch>
              <a:fillRect/>
            </a:stretch>
          </a:blipFill>
          <a:ln>
            <a:noFill/>
          </a:ln>
        </p:spPr>
      </p:sp>
      <p:sp>
        <p:nvSpPr>
          <p:cNvPr id="237" name="Google Shape;237;p11"/>
          <p:cNvSpPr txBox="1"/>
          <p:nvPr/>
        </p:nvSpPr>
        <p:spPr>
          <a:xfrm>
            <a:off x="1557596" y="5016340"/>
            <a:ext cx="7852826" cy="1416677"/>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Create an </a:t>
            </a:r>
            <a:endParaRPr sz="1400"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ADLS Account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2"/>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43" name="Google Shape;243;p12"/>
          <p:cNvGrpSpPr/>
          <p:nvPr/>
        </p:nvGrpSpPr>
        <p:grpSpPr>
          <a:xfrm>
            <a:off x="1228707" y="-1264444"/>
            <a:ext cx="7504192" cy="12309511"/>
            <a:chOff x="0" y="-28575"/>
            <a:chExt cx="1556402" cy="2553046"/>
          </a:xfrm>
        </p:grpSpPr>
        <p:sp>
          <p:nvSpPr>
            <p:cNvPr id="244" name="Google Shape;244;p12"/>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45" name="Google Shape;245;p12"/>
            <p:cNvSpPr txBox="1"/>
            <p:nvPr/>
          </p:nvSpPr>
          <p:spPr>
            <a:xfrm>
              <a:off x="0" y="-28575"/>
              <a:ext cx="1556402"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46" name="Google Shape;246;p12"/>
          <p:cNvCxnSpPr/>
          <p:nvPr/>
        </p:nvCxnSpPr>
        <p:spPr>
          <a:xfrm rot="10800000">
            <a:off x="-7578321" y="6778492"/>
            <a:ext cx="15156600" cy="0"/>
          </a:xfrm>
          <a:prstGeom prst="straightConnector1">
            <a:avLst/>
          </a:prstGeom>
          <a:noFill/>
          <a:ln w="76200" cap="flat" cmpd="sng">
            <a:solidFill>
              <a:srgbClr val="C23A97"/>
            </a:solidFill>
            <a:prstDash val="solid"/>
            <a:round/>
            <a:headEnd type="none" w="sm" len="sm"/>
            <a:tailEnd type="none" w="sm" len="sm"/>
          </a:ln>
        </p:spPr>
      </p:cxnSp>
      <p:sp>
        <p:nvSpPr>
          <p:cNvPr id="247" name="Google Shape;247;p12"/>
          <p:cNvSpPr/>
          <p:nvPr/>
        </p:nvSpPr>
        <p:spPr>
          <a:xfrm>
            <a:off x="9049500" y="325650"/>
            <a:ext cx="9021909" cy="4650836"/>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4">
              <a:alphaModFix/>
            </a:blip>
            <a:stretch>
              <a:fillRect/>
            </a:stretch>
          </a:blipFill>
          <a:ln>
            <a:noFill/>
          </a:ln>
        </p:spPr>
      </p:sp>
      <p:sp>
        <p:nvSpPr>
          <p:cNvPr id="248" name="Google Shape;248;p12"/>
          <p:cNvSpPr/>
          <p:nvPr/>
        </p:nvSpPr>
        <p:spPr>
          <a:xfrm>
            <a:off x="9049500" y="5518672"/>
            <a:ext cx="9021909" cy="4650836"/>
          </a:xfrm>
          <a:custGeom>
            <a:avLst/>
            <a:gdLst/>
            <a:ahLst/>
            <a:cxnLst/>
            <a:rect l="l" t="t" r="r" b="b"/>
            <a:pathLst>
              <a:path w="7471560" h="4199400" extrusionOk="0">
                <a:moveTo>
                  <a:pt x="0" y="0"/>
                </a:moveTo>
                <a:lnTo>
                  <a:pt x="7471560" y="0"/>
                </a:lnTo>
                <a:lnTo>
                  <a:pt x="7471560" y="4199399"/>
                </a:lnTo>
                <a:lnTo>
                  <a:pt x="0" y="4199399"/>
                </a:lnTo>
                <a:lnTo>
                  <a:pt x="0" y="0"/>
                </a:lnTo>
                <a:close/>
              </a:path>
            </a:pathLst>
          </a:custGeom>
          <a:blipFill rotWithShape="1">
            <a:blip r:embed="rId5">
              <a:alphaModFix/>
            </a:blip>
            <a:stretch>
              <a:fillRect/>
            </a:stretch>
          </a:blipFill>
          <a:ln>
            <a:noFill/>
          </a:ln>
        </p:spPr>
      </p:sp>
      <p:sp>
        <p:nvSpPr>
          <p:cNvPr id="249" name="Google Shape;249;p12"/>
          <p:cNvSpPr txBox="1"/>
          <p:nvPr/>
        </p:nvSpPr>
        <p:spPr>
          <a:xfrm>
            <a:off x="1557596" y="5016340"/>
            <a:ext cx="7251600" cy="1632000"/>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Create a </a:t>
            </a:r>
            <a:endParaRPr sz="1400"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container in ADLS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55" name="Google Shape;255;p13"/>
          <p:cNvGrpSpPr/>
          <p:nvPr/>
        </p:nvGrpSpPr>
        <p:grpSpPr>
          <a:xfrm>
            <a:off x="1304907" y="-1264444"/>
            <a:ext cx="7504179" cy="12309494"/>
            <a:chOff x="0" y="-28575"/>
            <a:chExt cx="1556402" cy="2553046"/>
          </a:xfrm>
        </p:grpSpPr>
        <p:sp>
          <p:nvSpPr>
            <p:cNvPr id="256" name="Google Shape;256;p13"/>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57" name="Google Shape;257;p13"/>
            <p:cNvSpPr txBox="1"/>
            <p:nvPr/>
          </p:nvSpPr>
          <p:spPr>
            <a:xfrm>
              <a:off x="0" y="-28575"/>
              <a:ext cx="1556402"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58" name="Google Shape;258;p13"/>
          <p:cNvCxnSpPr/>
          <p:nvPr/>
        </p:nvCxnSpPr>
        <p:spPr>
          <a:xfrm rot="10800000">
            <a:off x="-7537346" y="5876842"/>
            <a:ext cx="15156600" cy="0"/>
          </a:xfrm>
          <a:prstGeom prst="straightConnector1">
            <a:avLst/>
          </a:prstGeom>
          <a:noFill/>
          <a:ln w="76200" cap="flat" cmpd="sng">
            <a:solidFill>
              <a:srgbClr val="C23A97"/>
            </a:solidFill>
            <a:prstDash val="solid"/>
            <a:round/>
            <a:headEnd type="none" w="sm" len="sm"/>
            <a:tailEnd type="none" w="sm" len="sm"/>
          </a:ln>
        </p:spPr>
      </p:cxnSp>
      <p:sp>
        <p:nvSpPr>
          <p:cNvPr id="259" name="Google Shape;259;p13"/>
          <p:cNvSpPr/>
          <p:nvPr/>
        </p:nvSpPr>
        <p:spPr>
          <a:xfrm>
            <a:off x="9003525" y="191575"/>
            <a:ext cx="9021909" cy="4692830"/>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4">
              <a:alphaModFix/>
            </a:blip>
            <a:stretch>
              <a:fillRect/>
            </a:stretch>
          </a:blipFill>
          <a:ln>
            <a:noFill/>
          </a:ln>
        </p:spPr>
      </p:sp>
      <p:sp>
        <p:nvSpPr>
          <p:cNvPr id="260" name="Google Shape;260;p13"/>
          <p:cNvSpPr/>
          <p:nvPr/>
        </p:nvSpPr>
        <p:spPr>
          <a:xfrm>
            <a:off x="9003525" y="5270123"/>
            <a:ext cx="9021909" cy="4692829"/>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5">
              <a:alphaModFix/>
            </a:blip>
            <a:stretch>
              <a:fillRect/>
            </a:stretch>
          </a:blipFill>
          <a:ln>
            <a:noFill/>
          </a:ln>
        </p:spPr>
      </p:sp>
      <p:sp>
        <p:nvSpPr>
          <p:cNvPr id="261" name="Google Shape;261;p13"/>
          <p:cNvSpPr txBox="1"/>
          <p:nvPr/>
        </p:nvSpPr>
        <p:spPr>
          <a:xfrm>
            <a:off x="1557596" y="4111312"/>
            <a:ext cx="7251490" cy="2121527"/>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Upload the respective files in the container</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g26a4c8bc91d_0_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267" name="Google Shape;267;g26a4c8bc91d_0_6"/>
          <p:cNvGrpSpPr/>
          <p:nvPr/>
        </p:nvGrpSpPr>
        <p:grpSpPr>
          <a:xfrm>
            <a:off x="1304900" y="-1231150"/>
            <a:ext cx="7504348" cy="12309511"/>
            <a:chOff x="0" y="-28575"/>
            <a:chExt cx="1556402" cy="2553046"/>
          </a:xfrm>
        </p:grpSpPr>
        <p:sp>
          <p:nvSpPr>
            <p:cNvPr id="268" name="Google Shape;268;g26a4c8bc91d_0_6"/>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69" name="Google Shape;269;g26a4c8bc91d_0_6"/>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70" name="Google Shape;270;g26a4c8bc91d_0_6"/>
          <p:cNvCxnSpPr/>
          <p:nvPr/>
        </p:nvCxnSpPr>
        <p:spPr>
          <a:xfrm rot="10800000">
            <a:off x="-6924346" y="2466992"/>
            <a:ext cx="15156600" cy="0"/>
          </a:xfrm>
          <a:prstGeom prst="straightConnector1">
            <a:avLst/>
          </a:prstGeom>
          <a:noFill/>
          <a:ln w="76200" cap="flat" cmpd="sng">
            <a:solidFill>
              <a:srgbClr val="C23A97"/>
            </a:solidFill>
            <a:prstDash val="solid"/>
            <a:round/>
            <a:headEnd type="none" w="sm" len="sm"/>
            <a:tailEnd type="none" w="sm" len="sm"/>
          </a:ln>
        </p:spPr>
      </p:cxnSp>
      <p:sp>
        <p:nvSpPr>
          <p:cNvPr id="271" name="Google Shape;271;g26a4c8bc91d_0_6"/>
          <p:cNvSpPr txBox="1"/>
          <p:nvPr/>
        </p:nvSpPr>
        <p:spPr>
          <a:xfrm>
            <a:off x="1431271" y="315912"/>
            <a:ext cx="7251600" cy="2472300"/>
          </a:xfrm>
          <a:prstGeom prst="rect">
            <a:avLst/>
          </a:prstGeom>
          <a:noFill/>
          <a:ln>
            <a:noFill/>
          </a:ln>
        </p:spPr>
        <p:txBody>
          <a:bodyPr spcFirstLastPara="1" wrap="square" lIns="0" tIns="0" rIns="0" bIns="0" anchor="t" anchorCtr="0">
            <a:spAutoFit/>
          </a:bodyPr>
          <a:lstStyle/>
          <a:p>
            <a:pPr marL="0" lvl="0" indent="0" algn="l" rtl="0">
              <a:lnSpc>
                <a:spcPct val="107916"/>
              </a:lnSpc>
              <a:spcBef>
                <a:spcPts val="0"/>
              </a:spcBef>
              <a:spcAft>
                <a:spcPts val="0"/>
              </a:spcAft>
              <a:buClr>
                <a:schemeClr val="dk1"/>
              </a:buClr>
              <a:buSzPts val="1100"/>
              <a:buFont typeface="Arial"/>
              <a:buNone/>
            </a:pPr>
            <a:r>
              <a:rPr lang="en-US" sz="4800" b="1">
                <a:solidFill>
                  <a:schemeClr val="dk1"/>
                </a:solidFill>
              </a:rPr>
              <a:t>Data Preparation </a:t>
            </a:r>
            <a:endParaRPr sz="4800" b="1">
              <a:solidFill>
                <a:schemeClr val="dk1"/>
              </a:solidFill>
            </a:endParaRPr>
          </a:p>
          <a:p>
            <a:pPr marL="0" lvl="0" indent="0" algn="l" rtl="0">
              <a:lnSpc>
                <a:spcPct val="107916"/>
              </a:lnSpc>
              <a:spcBef>
                <a:spcPts val="800"/>
              </a:spcBef>
              <a:spcAft>
                <a:spcPts val="0"/>
              </a:spcAft>
              <a:buNone/>
            </a:pPr>
            <a:r>
              <a:rPr lang="en-US" sz="2200">
                <a:solidFill>
                  <a:schemeClr val="dk1"/>
                </a:solidFill>
              </a:rPr>
              <a:t>Loaded the global temperature data into Spark DataFrame from our data source Azure Blob Storage.</a:t>
            </a:r>
            <a:endParaRPr sz="2200">
              <a:solidFill>
                <a:schemeClr val="dk1"/>
              </a:solidFill>
            </a:endParaRPr>
          </a:p>
          <a:p>
            <a:pPr marL="0" lvl="0" indent="0" algn="l" rtl="0">
              <a:lnSpc>
                <a:spcPct val="107916"/>
              </a:lnSpc>
              <a:spcBef>
                <a:spcPts val="800"/>
              </a:spcBef>
              <a:spcAft>
                <a:spcPts val="800"/>
              </a:spcAft>
              <a:buClr>
                <a:schemeClr val="dk1"/>
              </a:buClr>
              <a:buSzPts val="1100"/>
              <a:buFont typeface="Arial"/>
              <a:buNone/>
            </a:pPr>
            <a:endParaRPr sz="4800" b="1">
              <a:solidFill>
                <a:schemeClr val="dk1"/>
              </a:solidFill>
            </a:endParaRPr>
          </a:p>
        </p:txBody>
      </p:sp>
      <p:pic>
        <p:nvPicPr>
          <p:cNvPr id="272" name="Google Shape;272;g26a4c8bc91d_0_6"/>
          <p:cNvPicPr preferRelativeResize="0"/>
          <p:nvPr/>
        </p:nvPicPr>
        <p:blipFill rotWithShape="1">
          <a:blip r:embed="rId4">
            <a:alphaModFix/>
          </a:blip>
          <a:srcRect l="20673" t="28047" r="9293"/>
          <a:stretch/>
        </p:blipFill>
        <p:spPr>
          <a:xfrm>
            <a:off x="2219525" y="2667699"/>
            <a:ext cx="13488749" cy="7394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26a4c8bc91d_0_17"/>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278" name="Google Shape;278;g26a4c8bc91d_0_17"/>
          <p:cNvGrpSpPr/>
          <p:nvPr/>
        </p:nvGrpSpPr>
        <p:grpSpPr>
          <a:xfrm>
            <a:off x="1304907" y="-1264444"/>
            <a:ext cx="7504192" cy="12309511"/>
            <a:chOff x="0" y="-28575"/>
            <a:chExt cx="1556402" cy="2553046"/>
          </a:xfrm>
        </p:grpSpPr>
        <p:sp>
          <p:nvSpPr>
            <p:cNvPr id="279" name="Google Shape;279;g26a4c8bc91d_0_17"/>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80" name="Google Shape;280;g26a4c8bc91d_0_17"/>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81" name="Google Shape;281;g26a4c8bc91d_0_17"/>
          <p:cNvCxnSpPr/>
          <p:nvPr/>
        </p:nvCxnSpPr>
        <p:spPr>
          <a:xfrm rot="10800000">
            <a:off x="-7537346" y="5876842"/>
            <a:ext cx="15156600" cy="0"/>
          </a:xfrm>
          <a:prstGeom prst="straightConnector1">
            <a:avLst/>
          </a:prstGeom>
          <a:noFill/>
          <a:ln w="76200" cap="flat" cmpd="sng">
            <a:solidFill>
              <a:srgbClr val="C23A97"/>
            </a:solidFill>
            <a:prstDash val="solid"/>
            <a:round/>
            <a:headEnd type="none" w="sm" len="sm"/>
            <a:tailEnd type="none" w="sm" len="sm"/>
          </a:ln>
        </p:spPr>
      </p:cxnSp>
      <p:sp>
        <p:nvSpPr>
          <p:cNvPr id="282" name="Google Shape;282;g26a4c8bc91d_0_17"/>
          <p:cNvSpPr txBox="1"/>
          <p:nvPr/>
        </p:nvSpPr>
        <p:spPr>
          <a:xfrm>
            <a:off x="1557496" y="3881437"/>
            <a:ext cx="7251600" cy="1478700"/>
          </a:xfrm>
          <a:prstGeom prst="rect">
            <a:avLst/>
          </a:prstGeom>
          <a:noFill/>
          <a:ln>
            <a:noFill/>
          </a:ln>
        </p:spPr>
        <p:txBody>
          <a:bodyPr spcFirstLastPara="1" wrap="square" lIns="0" tIns="0" rIns="0" bIns="0" anchor="t" anchorCtr="0">
            <a:spAutoFit/>
          </a:bodyPr>
          <a:lstStyle/>
          <a:p>
            <a:pPr marL="0" lvl="0" indent="0" algn="l" rtl="0">
              <a:lnSpc>
                <a:spcPct val="107916"/>
              </a:lnSpc>
              <a:spcBef>
                <a:spcPts val="0"/>
              </a:spcBef>
              <a:spcAft>
                <a:spcPts val="0"/>
              </a:spcAft>
              <a:buClr>
                <a:schemeClr val="dk1"/>
              </a:buClr>
              <a:buSzPts val="1100"/>
              <a:buFont typeface="Arial"/>
              <a:buNone/>
            </a:pPr>
            <a:r>
              <a:rPr lang="en-US" sz="4100" b="1">
                <a:solidFill>
                  <a:schemeClr val="dk1"/>
                </a:solidFill>
                <a:latin typeface="Calibri"/>
                <a:ea typeface="Calibri"/>
                <a:cs typeface="Calibri"/>
                <a:sym typeface="Calibri"/>
              </a:rPr>
              <a:t>Data Exploration</a:t>
            </a:r>
            <a:endParaRPr sz="4100" b="1">
              <a:solidFill>
                <a:schemeClr val="dk1"/>
              </a:solidFill>
              <a:latin typeface="Calibri"/>
              <a:ea typeface="Calibri"/>
              <a:cs typeface="Calibri"/>
              <a:sym typeface="Calibri"/>
            </a:endParaRPr>
          </a:p>
          <a:p>
            <a:pPr marL="0" lvl="0" indent="0" algn="l" rtl="0">
              <a:lnSpc>
                <a:spcPct val="115000"/>
              </a:lnSpc>
              <a:spcBef>
                <a:spcPts val="800"/>
              </a:spcBef>
              <a:spcAft>
                <a:spcPts val="0"/>
              </a:spcAft>
              <a:buNone/>
            </a:pPr>
            <a:r>
              <a:rPr lang="en-US" sz="2100">
                <a:solidFill>
                  <a:schemeClr val="dk1"/>
                </a:solidFill>
              </a:rPr>
              <a:t>Used Spark SQL queries to explore the data, including identifying the structure, schema, and basic statistics.</a:t>
            </a:r>
            <a:endParaRPr sz="2700" b="1">
              <a:solidFill>
                <a:schemeClr val="dk1"/>
              </a:solidFill>
              <a:latin typeface="Calibri"/>
              <a:ea typeface="Calibri"/>
              <a:cs typeface="Calibri"/>
              <a:sym typeface="Calibri"/>
            </a:endParaRPr>
          </a:p>
        </p:txBody>
      </p:sp>
      <p:pic>
        <p:nvPicPr>
          <p:cNvPr id="283" name="Google Shape;283;g26a4c8bc91d_0_17"/>
          <p:cNvPicPr preferRelativeResize="0"/>
          <p:nvPr/>
        </p:nvPicPr>
        <p:blipFill rotWithShape="1">
          <a:blip r:embed="rId4">
            <a:alphaModFix/>
          </a:blip>
          <a:srcRect r="52559"/>
          <a:stretch/>
        </p:blipFill>
        <p:spPr>
          <a:xfrm>
            <a:off x="9695725" y="747375"/>
            <a:ext cx="8007400" cy="2796575"/>
          </a:xfrm>
          <a:prstGeom prst="rect">
            <a:avLst/>
          </a:prstGeom>
          <a:noFill/>
          <a:ln>
            <a:noFill/>
          </a:ln>
        </p:spPr>
      </p:pic>
      <p:pic>
        <p:nvPicPr>
          <p:cNvPr id="284" name="Google Shape;284;g26a4c8bc91d_0_17"/>
          <p:cNvPicPr preferRelativeResize="0"/>
          <p:nvPr/>
        </p:nvPicPr>
        <p:blipFill rotWithShape="1">
          <a:blip r:embed="rId5">
            <a:alphaModFix/>
          </a:blip>
          <a:srcRect t="8181" r="52130"/>
          <a:stretch/>
        </p:blipFill>
        <p:spPr>
          <a:xfrm>
            <a:off x="9695713" y="3720175"/>
            <a:ext cx="8007401" cy="6229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g26a4c8bc91d_0_2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290" name="Google Shape;290;g26a4c8bc91d_0_28"/>
          <p:cNvGrpSpPr/>
          <p:nvPr/>
        </p:nvGrpSpPr>
        <p:grpSpPr>
          <a:xfrm>
            <a:off x="1304907" y="-1264444"/>
            <a:ext cx="7504192" cy="12309511"/>
            <a:chOff x="0" y="-28575"/>
            <a:chExt cx="1556402" cy="2553046"/>
          </a:xfrm>
        </p:grpSpPr>
        <p:sp>
          <p:nvSpPr>
            <p:cNvPr id="291" name="Google Shape;291;g26a4c8bc91d_0_28"/>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92" name="Google Shape;292;g26a4c8bc91d_0_28"/>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93" name="Google Shape;293;g26a4c8bc91d_0_28"/>
          <p:cNvCxnSpPr/>
          <p:nvPr/>
        </p:nvCxnSpPr>
        <p:spPr>
          <a:xfrm rot="10800000">
            <a:off x="-7537346" y="5876842"/>
            <a:ext cx="15156600" cy="0"/>
          </a:xfrm>
          <a:prstGeom prst="straightConnector1">
            <a:avLst/>
          </a:prstGeom>
          <a:noFill/>
          <a:ln w="76200" cap="flat" cmpd="sng">
            <a:solidFill>
              <a:srgbClr val="C23A97"/>
            </a:solidFill>
            <a:prstDash val="solid"/>
            <a:round/>
            <a:headEnd type="none" w="sm" len="sm"/>
            <a:tailEnd type="none" w="sm" len="sm"/>
          </a:ln>
        </p:spPr>
      </p:cxnSp>
      <p:sp>
        <p:nvSpPr>
          <p:cNvPr id="294" name="Google Shape;294;g26a4c8bc91d_0_28"/>
          <p:cNvSpPr txBox="1"/>
          <p:nvPr/>
        </p:nvSpPr>
        <p:spPr>
          <a:xfrm>
            <a:off x="1557496" y="3843112"/>
            <a:ext cx="7251600" cy="16176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3400" b="1">
                <a:solidFill>
                  <a:schemeClr val="dk1"/>
                </a:solidFill>
              </a:rPr>
              <a:t>Data Cleaning</a:t>
            </a:r>
            <a:endParaRPr sz="3400" b="1">
              <a:solidFill>
                <a:schemeClr val="dk1"/>
              </a:solidFill>
            </a:endParaRPr>
          </a:p>
          <a:p>
            <a:pPr marL="0" lvl="0" indent="0" algn="l" rtl="0">
              <a:lnSpc>
                <a:spcPct val="115000"/>
              </a:lnSpc>
              <a:spcBef>
                <a:spcPts val="0"/>
              </a:spcBef>
              <a:spcAft>
                <a:spcPts val="0"/>
              </a:spcAft>
              <a:buNone/>
            </a:pPr>
            <a:r>
              <a:rPr lang="en-US" sz="2000">
                <a:solidFill>
                  <a:schemeClr val="dk1"/>
                </a:solidFill>
              </a:rPr>
              <a:t>Used Spark SQL queries or DataFrame operations to perform data cleaning operations to inspect the data and to handle missing values,and any  inconsistencies in the data.</a:t>
            </a:r>
            <a:endParaRPr sz="2500" b="1">
              <a:solidFill>
                <a:schemeClr val="dk1"/>
              </a:solidFill>
            </a:endParaRPr>
          </a:p>
        </p:txBody>
      </p:sp>
      <p:pic>
        <p:nvPicPr>
          <p:cNvPr id="295" name="Google Shape;295;g26a4c8bc91d_0_28"/>
          <p:cNvPicPr preferRelativeResize="0"/>
          <p:nvPr/>
        </p:nvPicPr>
        <p:blipFill rotWithShape="1">
          <a:blip r:embed="rId4">
            <a:alphaModFix/>
          </a:blip>
          <a:srcRect r="47843"/>
          <a:stretch/>
        </p:blipFill>
        <p:spPr>
          <a:xfrm>
            <a:off x="8944100" y="879975"/>
            <a:ext cx="9018450" cy="8527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g26a4c8bc91d_0_37"/>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301" name="Google Shape;301;g26a4c8bc91d_0_37"/>
          <p:cNvGrpSpPr/>
          <p:nvPr/>
        </p:nvGrpSpPr>
        <p:grpSpPr>
          <a:xfrm>
            <a:off x="1304907" y="-1264444"/>
            <a:ext cx="7504192" cy="12309511"/>
            <a:chOff x="0" y="-28575"/>
            <a:chExt cx="1556402" cy="2553046"/>
          </a:xfrm>
        </p:grpSpPr>
        <p:sp>
          <p:nvSpPr>
            <p:cNvPr id="302" name="Google Shape;302;g26a4c8bc91d_0_37"/>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303" name="Google Shape;303;g26a4c8bc91d_0_37"/>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304" name="Google Shape;304;g26a4c8bc91d_0_37"/>
          <p:cNvCxnSpPr/>
          <p:nvPr/>
        </p:nvCxnSpPr>
        <p:spPr>
          <a:xfrm rot="10800000">
            <a:off x="-7537346" y="5876842"/>
            <a:ext cx="15156600" cy="0"/>
          </a:xfrm>
          <a:prstGeom prst="straightConnector1">
            <a:avLst/>
          </a:prstGeom>
          <a:noFill/>
          <a:ln w="76200" cap="flat" cmpd="sng">
            <a:solidFill>
              <a:srgbClr val="C23A97"/>
            </a:solidFill>
            <a:prstDash val="solid"/>
            <a:round/>
            <a:headEnd type="none" w="sm" len="sm"/>
            <a:tailEnd type="none" w="sm" len="sm"/>
          </a:ln>
        </p:spPr>
      </p:cxnSp>
      <p:sp>
        <p:nvSpPr>
          <p:cNvPr id="305" name="Google Shape;305;g26a4c8bc91d_0_37"/>
          <p:cNvSpPr txBox="1"/>
          <p:nvPr/>
        </p:nvSpPr>
        <p:spPr>
          <a:xfrm>
            <a:off x="1557596" y="4111312"/>
            <a:ext cx="7251600" cy="12438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3100" b="1">
                <a:solidFill>
                  <a:schemeClr val="dk1"/>
                </a:solidFill>
              </a:rPr>
              <a:t>Seasonality Analysis</a:t>
            </a:r>
            <a:endParaRPr sz="3100" b="1">
              <a:solidFill>
                <a:schemeClr val="dk1"/>
              </a:solidFill>
            </a:endParaRPr>
          </a:p>
          <a:p>
            <a:pPr marL="0" lvl="0" indent="0" algn="l" rtl="0">
              <a:lnSpc>
                <a:spcPct val="115000"/>
              </a:lnSpc>
              <a:spcBef>
                <a:spcPts val="0"/>
              </a:spcBef>
              <a:spcAft>
                <a:spcPts val="0"/>
              </a:spcAft>
              <a:buNone/>
            </a:pPr>
            <a:r>
              <a:rPr lang="en-US" sz="2100">
                <a:solidFill>
                  <a:schemeClr val="dk1"/>
                </a:solidFill>
              </a:rPr>
              <a:t>Use Spark SQL functions or libraries like PySpark's pandas or numpy to analyze seasonality patterns in your data. </a:t>
            </a:r>
            <a:endParaRPr sz="2600" b="1">
              <a:solidFill>
                <a:schemeClr val="dk1"/>
              </a:solidFill>
            </a:endParaRPr>
          </a:p>
        </p:txBody>
      </p:sp>
      <p:pic>
        <p:nvPicPr>
          <p:cNvPr id="306" name="Google Shape;306;g26a4c8bc91d_0_37"/>
          <p:cNvPicPr preferRelativeResize="0"/>
          <p:nvPr/>
        </p:nvPicPr>
        <p:blipFill rotWithShape="1">
          <a:blip r:embed="rId4">
            <a:alphaModFix/>
          </a:blip>
          <a:srcRect l="9460" t="18858" r="23537" b="10300"/>
          <a:stretch/>
        </p:blipFill>
        <p:spPr>
          <a:xfrm>
            <a:off x="9060125" y="5240850"/>
            <a:ext cx="8982550" cy="4145800"/>
          </a:xfrm>
          <a:prstGeom prst="rect">
            <a:avLst/>
          </a:prstGeom>
          <a:noFill/>
          <a:ln>
            <a:noFill/>
          </a:ln>
        </p:spPr>
      </p:pic>
      <p:pic>
        <p:nvPicPr>
          <p:cNvPr id="307" name="Google Shape;307;g26a4c8bc91d_0_37"/>
          <p:cNvPicPr preferRelativeResize="0"/>
          <p:nvPr/>
        </p:nvPicPr>
        <p:blipFill rotWithShape="1">
          <a:blip r:embed="rId5">
            <a:alphaModFix/>
          </a:blip>
          <a:srcRect r="46146"/>
          <a:stretch/>
        </p:blipFill>
        <p:spPr>
          <a:xfrm>
            <a:off x="9249925" y="247350"/>
            <a:ext cx="8602951" cy="46081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g26a4c8bc91d_0_7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313" name="Google Shape;313;g26a4c8bc91d_0_78"/>
          <p:cNvGrpSpPr/>
          <p:nvPr/>
        </p:nvGrpSpPr>
        <p:grpSpPr>
          <a:xfrm>
            <a:off x="1304907" y="-1264444"/>
            <a:ext cx="7504192" cy="12309511"/>
            <a:chOff x="0" y="-28575"/>
            <a:chExt cx="1556402" cy="2553046"/>
          </a:xfrm>
        </p:grpSpPr>
        <p:sp>
          <p:nvSpPr>
            <p:cNvPr id="314" name="Google Shape;314;g26a4c8bc91d_0_78"/>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315" name="Google Shape;315;g26a4c8bc91d_0_78"/>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316" name="Google Shape;316;g26a4c8bc91d_0_78"/>
          <p:cNvCxnSpPr/>
          <p:nvPr/>
        </p:nvCxnSpPr>
        <p:spPr>
          <a:xfrm rot="10800000">
            <a:off x="-2269346" y="2160492"/>
            <a:ext cx="15156600" cy="0"/>
          </a:xfrm>
          <a:prstGeom prst="straightConnector1">
            <a:avLst/>
          </a:prstGeom>
          <a:noFill/>
          <a:ln w="76200" cap="flat" cmpd="sng">
            <a:solidFill>
              <a:srgbClr val="C23A97"/>
            </a:solidFill>
            <a:prstDash val="solid"/>
            <a:round/>
            <a:headEnd type="none" w="sm" len="sm"/>
            <a:tailEnd type="none" w="sm" len="sm"/>
          </a:ln>
        </p:spPr>
      </p:cxnSp>
      <p:sp>
        <p:nvSpPr>
          <p:cNvPr id="317" name="Google Shape;317;g26a4c8bc91d_0_78"/>
          <p:cNvSpPr txBox="1"/>
          <p:nvPr/>
        </p:nvSpPr>
        <p:spPr>
          <a:xfrm>
            <a:off x="1683146" y="184262"/>
            <a:ext cx="7251600" cy="17724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endParaRPr sz="27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b="1">
                <a:solidFill>
                  <a:schemeClr val="dk1"/>
                </a:solidFill>
              </a:rPr>
              <a:t>Visualization</a:t>
            </a:r>
            <a:endParaRPr sz="4700" b="1">
              <a:solidFill>
                <a:schemeClr val="dk1"/>
              </a:solidFill>
            </a:endParaRPr>
          </a:p>
          <a:p>
            <a:pPr marL="0" lvl="0" indent="0" algn="l" rtl="0">
              <a:lnSpc>
                <a:spcPct val="115000"/>
              </a:lnSpc>
              <a:spcBef>
                <a:spcPts val="0"/>
              </a:spcBef>
              <a:spcAft>
                <a:spcPts val="0"/>
              </a:spcAft>
              <a:buNone/>
            </a:pPr>
            <a:r>
              <a:rPr lang="en-US" sz="2200">
                <a:solidFill>
                  <a:schemeClr val="dk1"/>
                </a:solidFill>
              </a:rPr>
              <a:t>Visualized analysis results using Databricks' built-in visualization tools.</a:t>
            </a:r>
            <a:endParaRPr sz="3700" b="1">
              <a:solidFill>
                <a:schemeClr val="dk1"/>
              </a:solidFill>
            </a:endParaRPr>
          </a:p>
        </p:txBody>
      </p:sp>
      <p:pic>
        <p:nvPicPr>
          <p:cNvPr id="318" name="Google Shape;318;g26a4c8bc91d_0_78"/>
          <p:cNvPicPr preferRelativeResize="0"/>
          <p:nvPr/>
        </p:nvPicPr>
        <p:blipFill rotWithShape="1">
          <a:blip r:embed="rId4">
            <a:alphaModFix/>
          </a:blip>
          <a:srcRect t="6032"/>
          <a:stretch/>
        </p:blipFill>
        <p:spPr>
          <a:xfrm>
            <a:off x="2159200" y="2505313"/>
            <a:ext cx="14589924" cy="76242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26a4c8bc91d_0_5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324" name="Google Shape;324;g26a4c8bc91d_0_58"/>
          <p:cNvGrpSpPr/>
          <p:nvPr/>
        </p:nvGrpSpPr>
        <p:grpSpPr>
          <a:xfrm>
            <a:off x="1304907" y="-1264444"/>
            <a:ext cx="7504192" cy="12309511"/>
            <a:chOff x="0" y="-28575"/>
            <a:chExt cx="1556402" cy="2553046"/>
          </a:xfrm>
        </p:grpSpPr>
        <p:sp>
          <p:nvSpPr>
            <p:cNvPr id="325" name="Google Shape;325;g26a4c8bc91d_0_58"/>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326" name="Google Shape;326;g26a4c8bc91d_0_58"/>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327" name="Google Shape;327;g26a4c8bc91d_0_58"/>
          <p:cNvCxnSpPr/>
          <p:nvPr/>
        </p:nvCxnSpPr>
        <p:spPr>
          <a:xfrm rot="10800000">
            <a:off x="-6656146" y="1719892"/>
            <a:ext cx="15156600" cy="0"/>
          </a:xfrm>
          <a:prstGeom prst="straightConnector1">
            <a:avLst/>
          </a:prstGeom>
          <a:noFill/>
          <a:ln w="76200" cap="flat" cmpd="sng">
            <a:solidFill>
              <a:srgbClr val="C23A97"/>
            </a:solidFill>
            <a:prstDash val="solid"/>
            <a:round/>
            <a:headEnd type="none" w="sm" len="sm"/>
            <a:tailEnd type="none" w="sm" len="sm"/>
          </a:ln>
        </p:spPr>
      </p:cxnSp>
      <p:sp>
        <p:nvSpPr>
          <p:cNvPr id="328" name="Google Shape;328;g26a4c8bc91d_0_58"/>
          <p:cNvSpPr txBox="1"/>
          <p:nvPr/>
        </p:nvSpPr>
        <p:spPr>
          <a:xfrm>
            <a:off x="1431196" y="497237"/>
            <a:ext cx="7251600" cy="8874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3100" b="1">
                <a:solidFill>
                  <a:schemeClr val="dk1"/>
                </a:solidFill>
              </a:rPr>
              <a:t>Data Analysis</a:t>
            </a:r>
            <a:endParaRPr sz="3100" b="1">
              <a:solidFill>
                <a:schemeClr val="dk1"/>
              </a:solidFill>
            </a:endParaRPr>
          </a:p>
          <a:p>
            <a:pPr marL="0" lvl="0" indent="0" algn="l" rtl="0">
              <a:lnSpc>
                <a:spcPct val="115000"/>
              </a:lnSpc>
              <a:spcBef>
                <a:spcPts val="0"/>
              </a:spcBef>
              <a:spcAft>
                <a:spcPts val="0"/>
              </a:spcAft>
              <a:buNone/>
            </a:pPr>
            <a:r>
              <a:rPr lang="en-US" sz="2200">
                <a:solidFill>
                  <a:schemeClr val="dk1"/>
                </a:solidFill>
              </a:rPr>
              <a:t>Aggregate the data to calculate statistics such as average.</a:t>
            </a:r>
            <a:endParaRPr sz="3700" b="1">
              <a:solidFill>
                <a:schemeClr val="dk1"/>
              </a:solidFill>
            </a:endParaRPr>
          </a:p>
        </p:txBody>
      </p:sp>
      <p:pic>
        <p:nvPicPr>
          <p:cNvPr id="329" name="Google Shape;329;g26a4c8bc91d_0_58"/>
          <p:cNvPicPr preferRelativeResize="0"/>
          <p:nvPr/>
        </p:nvPicPr>
        <p:blipFill rotWithShape="1">
          <a:blip r:embed="rId4">
            <a:alphaModFix/>
          </a:blip>
          <a:srcRect b="75635"/>
          <a:stretch/>
        </p:blipFill>
        <p:spPr>
          <a:xfrm>
            <a:off x="1608275" y="2202125"/>
            <a:ext cx="15744674" cy="1629150"/>
          </a:xfrm>
          <a:prstGeom prst="rect">
            <a:avLst/>
          </a:prstGeom>
          <a:noFill/>
          <a:ln>
            <a:noFill/>
          </a:ln>
        </p:spPr>
      </p:pic>
      <p:pic>
        <p:nvPicPr>
          <p:cNvPr id="330" name="Google Shape;330;g26a4c8bc91d_0_58"/>
          <p:cNvPicPr preferRelativeResize="0"/>
          <p:nvPr/>
        </p:nvPicPr>
        <p:blipFill>
          <a:blip r:embed="rId5">
            <a:alphaModFix/>
          </a:blip>
          <a:stretch>
            <a:fillRect/>
          </a:stretch>
        </p:blipFill>
        <p:spPr>
          <a:xfrm>
            <a:off x="1608275" y="4313500"/>
            <a:ext cx="15741412" cy="5272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cxnSp>
        <p:nvCxnSpPr>
          <p:cNvPr id="93" name="Google Shape;93;p2"/>
          <p:cNvCxnSpPr/>
          <p:nvPr/>
        </p:nvCxnSpPr>
        <p:spPr>
          <a:xfrm flipH="1">
            <a:off x="3838377" y="3110865"/>
            <a:ext cx="10610668" cy="53684"/>
          </a:xfrm>
          <a:prstGeom prst="straightConnector1">
            <a:avLst/>
          </a:prstGeom>
          <a:noFill/>
          <a:ln w="76200" cap="flat" cmpd="sng">
            <a:solidFill>
              <a:srgbClr val="F5F5F5"/>
            </a:solidFill>
            <a:prstDash val="solid"/>
            <a:round/>
            <a:headEnd type="none" w="sm" len="sm"/>
            <a:tailEnd type="none" w="sm" len="sm"/>
          </a:ln>
        </p:spPr>
      </p:cxnSp>
      <p:sp>
        <p:nvSpPr>
          <p:cNvPr id="94" name="Google Shape;94;p2"/>
          <p:cNvSpPr txBox="1"/>
          <p:nvPr/>
        </p:nvSpPr>
        <p:spPr>
          <a:xfrm>
            <a:off x="3838570" y="1085850"/>
            <a:ext cx="10610702" cy="774700"/>
          </a:xfrm>
          <a:prstGeom prst="rect">
            <a:avLst/>
          </a:prstGeom>
          <a:noFill/>
          <a:ln>
            <a:noFill/>
          </a:ln>
        </p:spPr>
        <p:txBody>
          <a:bodyPr spcFirstLastPara="1" wrap="square" lIns="0" tIns="0" rIns="0" bIns="0" anchor="t" anchorCtr="0">
            <a:spAutoFit/>
          </a:bodyPr>
          <a:lstStyle/>
          <a:p>
            <a:pPr marL="0" marR="0" lvl="0" indent="0" algn="ctr" rtl="0">
              <a:lnSpc>
                <a:spcPct val="110001"/>
              </a:lnSpc>
              <a:spcBef>
                <a:spcPts val="0"/>
              </a:spcBef>
              <a:spcAft>
                <a:spcPts val="0"/>
              </a:spcAft>
              <a:buClr>
                <a:srgbClr val="000000"/>
              </a:buClr>
              <a:buSzPts val="5499"/>
              <a:buFont typeface="Arial"/>
              <a:buNone/>
            </a:pPr>
            <a:r>
              <a:rPr lang="en-US" sz="5499" b="0" i="0" u="none" strike="noStrike" cap="none">
                <a:solidFill>
                  <a:srgbClr val="FFFFFF"/>
                </a:solidFill>
                <a:latin typeface="Arial"/>
                <a:ea typeface="Arial"/>
                <a:cs typeface="Arial"/>
                <a:sym typeface="Arial"/>
              </a:rPr>
              <a:t>Table of</a:t>
            </a:r>
            <a:endParaRPr sz="1400" b="0" i="0" u="none" strike="noStrike" cap="none">
              <a:solidFill>
                <a:srgbClr val="000000"/>
              </a:solidFill>
              <a:latin typeface="Arial"/>
              <a:ea typeface="Arial"/>
              <a:cs typeface="Arial"/>
              <a:sym typeface="Arial"/>
            </a:endParaRPr>
          </a:p>
        </p:txBody>
      </p:sp>
      <p:sp>
        <p:nvSpPr>
          <p:cNvPr id="95" name="Google Shape;95;p2"/>
          <p:cNvSpPr txBox="1"/>
          <p:nvPr/>
        </p:nvSpPr>
        <p:spPr>
          <a:xfrm>
            <a:off x="5725018" y="4373103"/>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Project Overview</a:t>
            </a:r>
            <a:endParaRPr sz="1400" b="0" i="0" u="none" strike="noStrike" cap="none">
              <a:solidFill>
                <a:srgbClr val="000000"/>
              </a:solidFill>
              <a:latin typeface="Arial"/>
              <a:ea typeface="Arial"/>
              <a:cs typeface="Arial"/>
              <a:sym typeface="Arial"/>
            </a:endParaRPr>
          </a:p>
        </p:txBody>
      </p:sp>
      <p:sp>
        <p:nvSpPr>
          <p:cNvPr id="96" name="Google Shape;96;p2"/>
          <p:cNvSpPr txBox="1"/>
          <p:nvPr/>
        </p:nvSpPr>
        <p:spPr>
          <a:xfrm>
            <a:off x="3838536" y="1984375"/>
            <a:ext cx="10610702" cy="108839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Clr>
                <a:srgbClr val="000000"/>
              </a:buClr>
              <a:buSzPts val="7700"/>
              <a:buFont typeface="Arial"/>
              <a:buNone/>
            </a:pPr>
            <a:r>
              <a:rPr lang="en-US" sz="7700" b="0" i="0" u="none" strike="noStrike" cap="none">
                <a:solidFill>
                  <a:srgbClr val="FFFFFF"/>
                </a:solidFill>
                <a:latin typeface="Arial"/>
                <a:ea typeface="Arial"/>
                <a:cs typeface="Arial"/>
                <a:sym typeface="Arial"/>
              </a:rPr>
              <a:t>CONTENTS</a:t>
            </a:r>
            <a:endParaRPr sz="1400" b="0" i="0" u="none" strike="noStrike" cap="none">
              <a:solidFill>
                <a:srgbClr val="000000"/>
              </a:solidFill>
              <a:latin typeface="Arial"/>
              <a:ea typeface="Arial"/>
              <a:cs typeface="Arial"/>
              <a:sym typeface="Arial"/>
            </a:endParaRPr>
          </a:p>
        </p:txBody>
      </p:sp>
      <p:sp>
        <p:nvSpPr>
          <p:cNvPr id="97" name="Google Shape;97;p2"/>
          <p:cNvSpPr txBox="1"/>
          <p:nvPr/>
        </p:nvSpPr>
        <p:spPr>
          <a:xfrm>
            <a:off x="5725018" y="5121957"/>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Azure Resources Used</a:t>
            </a:r>
            <a:endParaRPr sz="1400" b="0" i="0" u="none" strike="noStrike" cap="none">
              <a:solidFill>
                <a:srgbClr val="000000"/>
              </a:solidFill>
              <a:latin typeface="Arial"/>
              <a:ea typeface="Arial"/>
              <a:cs typeface="Arial"/>
              <a:sym typeface="Arial"/>
            </a:endParaRPr>
          </a:p>
        </p:txBody>
      </p:sp>
      <p:sp>
        <p:nvSpPr>
          <p:cNvPr id="98" name="Google Shape;98;p2"/>
          <p:cNvSpPr txBox="1"/>
          <p:nvPr/>
        </p:nvSpPr>
        <p:spPr>
          <a:xfrm>
            <a:off x="5725018" y="6619664"/>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Architecture Diagram</a:t>
            </a:r>
            <a:endParaRPr sz="1400" b="0" i="0" u="none" strike="noStrike" cap="none">
              <a:solidFill>
                <a:srgbClr val="000000"/>
              </a:solidFill>
              <a:latin typeface="Arial"/>
              <a:ea typeface="Arial"/>
              <a:cs typeface="Arial"/>
              <a:sym typeface="Arial"/>
            </a:endParaRPr>
          </a:p>
        </p:txBody>
      </p:sp>
      <p:sp>
        <p:nvSpPr>
          <p:cNvPr id="99" name="Google Shape;99;p2"/>
          <p:cNvSpPr txBox="1"/>
          <p:nvPr/>
        </p:nvSpPr>
        <p:spPr>
          <a:xfrm>
            <a:off x="5725018" y="7368517"/>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About Data Set</a:t>
            </a:r>
            <a:endParaRPr sz="1400" b="0" i="0" u="none" strike="noStrike" cap="none">
              <a:solidFill>
                <a:srgbClr val="000000"/>
              </a:solidFill>
              <a:latin typeface="Arial"/>
              <a:ea typeface="Arial"/>
              <a:cs typeface="Arial"/>
              <a:sym typeface="Arial"/>
            </a:endParaRPr>
          </a:p>
        </p:txBody>
      </p:sp>
      <p:sp>
        <p:nvSpPr>
          <p:cNvPr id="100" name="Google Shape;100;p2"/>
          <p:cNvSpPr txBox="1"/>
          <p:nvPr/>
        </p:nvSpPr>
        <p:spPr>
          <a:xfrm>
            <a:off x="5725018" y="8117371"/>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How It Works</a:t>
            </a:r>
            <a:endParaRPr sz="1400" b="0" i="0" u="none" strike="noStrike" cap="none">
              <a:solidFill>
                <a:srgbClr val="000000"/>
              </a:solidFill>
              <a:latin typeface="Arial"/>
              <a:ea typeface="Arial"/>
              <a:cs typeface="Arial"/>
              <a:sym typeface="Arial"/>
            </a:endParaRPr>
          </a:p>
        </p:txBody>
      </p:sp>
      <p:sp>
        <p:nvSpPr>
          <p:cNvPr id="101" name="Google Shape;101;p2"/>
          <p:cNvSpPr txBox="1"/>
          <p:nvPr/>
        </p:nvSpPr>
        <p:spPr>
          <a:xfrm>
            <a:off x="5725018" y="8866225"/>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Execution</a:t>
            </a:r>
            <a:endParaRPr sz="1400" b="0" i="0" u="none" strike="noStrike" cap="none">
              <a:solidFill>
                <a:srgbClr val="000000"/>
              </a:solidFill>
              <a:latin typeface="Arial"/>
              <a:ea typeface="Arial"/>
              <a:cs typeface="Arial"/>
              <a:sym typeface="Arial"/>
            </a:endParaRPr>
          </a:p>
        </p:txBody>
      </p:sp>
      <p:sp>
        <p:nvSpPr>
          <p:cNvPr id="102" name="Google Shape;102;p2"/>
          <p:cNvSpPr txBox="1"/>
          <p:nvPr/>
        </p:nvSpPr>
        <p:spPr>
          <a:xfrm>
            <a:off x="5725018" y="5870810"/>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Technologies Used</a:t>
            </a:r>
            <a:endParaRPr sz="1400" b="0" i="0" u="none" strike="noStrike" cap="none">
              <a:solidFill>
                <a:srgbClr val="000000"/>
              </a:solidFill>
              <a:latin typeface="Arial"/>
              <a:ea typeface="Arial"/>
              <a:cs typeface="Arial"/>
              <a:sym typeface="Arial"/>
            </a:endParaRPr>
          </a:p>
        </p:txBody>
      </p:sp>
      <p:sp>
        <p:nvSpPr>
          <p:cNvPr id="103" name="Google Shape;103;p2"/>
          <p:cNvSpPr txBox="1"/>
          <p:nvPr/>
        </p:nvSpPr>
        <p:spPr>
          <a:xfrm>
            <a:off x="5725018" y="3625855"/>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Project Statement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Shape 334"/>
        <p:cNvGrpSpPr/>
        <p:nvPr/>
      </p:nvGrpSpPr>
      <p:grpSpPr>
        <a:xfrm>
          <a:off x="0" y="0"/>
          <a:ext cx="0" cy="0"/>
          <a:chOff x="0" y="0"/>
          <a:chExt cx="0" cy="0"/>
        </a:xfrm>
      </p:grpSpPr>
      <p:grpSp>
        <p:nvGrpSpPr>
          <p:cNvPr id="335" name="Google Shape;335;p21"/>
          <p:cNvGrpSpPr/>
          <p:nvPr/>
        </p:nvGrpSpPr>
        <p:grpSpPr>
          <a:xfrm>
            <a:off x="9997088" y="-628312"/>
            <a:ext cx="8570811" cy="11543623"/>
            <a:chOff x="0" y="0"/>
            <a:chExt cx="3632200" cy="4892040"/>
          </a:xfrm>
        </p:grpSpPr>
        <p:sp>
          <p:nvSpPr>
            <p:cNvPr id="336" name="Google Shape;336;p21"/>
            <p:cNvSpPr/>
            <p:nvPr/>
          </p:nvSpPr>
          <p:spPr>
            <a:xfrm>
              <a:off x="15240" y="15240"/>
              <a:ext cx="3600450" cy="4860290"/>
            </a:xfrm>
            <a:custGeom>
              <a:avLst/>
              <a:gdLst/>
              <a:ahLst/>
              <a:cxnLst/>
              <a:rect l="l" t="t" r="r" b="b"/>
              <a:pathLst>
                <a:path w="3600450" h="4860290" extrusionOk="0">
                  <a:moveTo>
                    <a:pt x="0" y="0"/>
                  </a:moveTo>
                  <a:lnTo>
                    <a:pt x="3600450" y="0"/>
                  </a:lnTo>
                  <a:lnTo>
                    <a:pt x="3600450" y="4860290"/>
                  </a:lnTo>
                  <a:lnTo>
                    <a:pt x="0" y="4860290"/>
                  </a:lnTo>
                  <a:close/>
                </a:path>
              </a:pathLst>
            </a:custGeom>
            <a:blipFill rotWithShape="1">
              <a:blip r:embed="rId3">
                <a:alphaModFix/>
              </a:blip>
              <a:stretch>
                <a:fillRect l="-51232" r="-51228"/>
              </a:stretch>
            </a:blipFill>
            <a:ln>
              <a:noFill/>
            </a:ln>
          </p:spPr>
        </p:sp>
        <p:sp>
          <p:nvSpPr>
            <p:cNvPr id="337" name="Google Shape;337;p21"/>
            <p:cNvSpPr/>
            <p:nvPr/>
          </p:nvSpPr>
          <p:spPr>
            <a:xfrm>
              <a:off x="0" y="0"/>
              <a:ext cx="3632200" cy="4892040"/>
            </a:xfrm>
            <a:custGeom>
              <a:avLst/>
              <a:gdLst/>
              <a:ahLst/>
              <a:cxnLst/>
              <a:rect l="l" t="t" r="r" b="b"/>
              <a:pathLst>
                <a:path w="3632200" h="4892040" extrusionOk="0">
                  <a:moveTo>
                    <a:pt x="3632200" y="4892040"/>
                  </a:moveTo>
                  <a:lnTo>
                    <a:pt x="0" y="4892040"/>
                  </a:lnTo>
                  <a:lnTo>
                    <a:pt x="0" y="0"/>
                  </a:lnTo>
                  <a:lnTo>
                    <a:pt x="3632200" y="0"/>
                  </a:lnTo>
                  <a:lnTo>
                    <a:pt x="3632200" y="4892040"/>
                  </a:lnTo>
                  <a:close/>
                  <a:moveTo>
                    <a:pt x="31750" y="4860290"/>
                  </a:moveTo>
                  <a:lnTo>
                    <a:pt x="3600450" y="4860290"/>
                  </a:lnTo>
                  <a:lnTo>
                    <a:pt x="3600450" y="31750"/>
                  </a:lnTo>
                  <a:lnTo>
                    <a:pt x="31750" y="31750"/>
                  </a:lnTo>
                  <a:lnTo>
                    <a:pt x="31750" y="4860290"/>
                  </a:lnTo>
                  <a:close/>
                </a:path>
              </a:pathLst>
            </a:custGeom>
            <a:solidFill>
              <a:srgbClr val="F5F5F5"/>
            </a:solidFill>
            <a:ln>
              <a:noFill/>
            </a:ln>
          </p:spPr>
        </p:sp>
      </p:grpSp>
      <p:sp>
        <p:nvSpPr>
          <p:cNvPr id="338" name="Google Shape;338;p21"/>
          <p:cNvSpPr txBox="1"/>
          <p:nvPr/>
        </p:nvSpPr>
        <p:spPr>
          <a:xfrm>
            <a:off x="1467300" y="4449050"/>
            <a:ext cx="7903800" cy="38706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1800">
                <a:solidFill>
                  <a:schemeClr val="dk1"/>
                </a:solidFill>
              </a:rPr>
              <a:t>In conclusion, the project successfully achieved its objectives of analyzing the Global Land Average Temperature dataset using PySpark on Azure Databricks. By leveraging distributed computing capabilities and advanced analytics techniques, the project provided actionable insights into temperature trends and anomalies, contributing to efforts to understand and address climate change.</a:t>
            </a:r>
            <a:endParaRPr sz="18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800">
                <a:solidFill>
                  <a:schemeClr val="dk1"/>
                </a:solidFill>
              </a:rPr>
              <a:t>The project demonstrates the power of using cloud-based data analytics platforms like Azure Databricks and PySpark for processing and analyzing large-scale environmental datasets, enabling data-driven decision-making and fostering scientific research in climate science and related fields.</a:t>
            </a:r>
            <a:endParaRPr sz="1850">
              <a:solidFill>
                <a:schemeClr val="dk1"/>
              </a:solidFill>
              <a:highlight>
                <a:srgbClr val="212121"/>
              </a:highlight>
              <a:latin typeface="Roboto"/>
              <a:ea typeface="Roboto"/>
              <a:cs typeface="Roboto"/>
              <a:sym typeface="Roboto"/>
            </a:endParaRPr>
          </a:p>
          <a:p>
            <a:pPr marL="0" marR="0" lvl="0" indent="0" algn="l" rtl="0">
              <a:lnSpc>
                <a:spcPct val="147000"/>
              </a:lnSpc>
              <a:spcBef>
                <a:spcPts val="0"/>
              </a:spcBef>
              <a:spcAft>
                <a:spcPts val="0"/>
              </a:spcAft>
              <a:buClr>
                <a:srgbClr val="000000"/>
              </a:buClr>
              <a:buSzPts val="1800"/>
              <a:buFont typeface="Arial"/>
              <a:buNone/>
            </a:pPr>
            <a:endParaRPr sz="1800"/>
          </a:p>
          <a:p>
            <a:pPr marL="0" marR="0" lvl="0" indent="0" algn="l" rtl="0">
              <a:lnSpc>
                <a:spcPct val="147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cxnSp>
        <p:nvCxnSpPr>
          <p:cNvPr id="339" name="Google Shape;339;p21"/>
          <p:cNvCxnSpPr/>
          <p:nvPr/>
        </p:nvCxnSpPr>
        <p:spPr>
          <a:xfrm rot="10800000">
            <a:off x="2355994" y="4113950"/>
            <a:ext cx="6160724" cy="0"/>
          </a:xfrm>
          <a:prstGeom prst="straightConnector1">
            <a:avLst/>
          </a:prstGeom>
          <a:noFill/>
          <a:ln w="76200" cap="flat" cmpd="sng">
            <a:solidFill>
              <a:srgbClr val="C23A97"/>
            </a:solidFill>
            <a:prstDash val="solid"/>
            <a:round/>
            <a:headEnd type="none" w="sm" len="sm"/>
            <a:tailEnd type="none" w="sm" len="sm"/>
          </a:ln>
        </p:spPr>
      </p:cxnSp>
      <p:sp>
        <p:nvSpPr>
          <p:cNvPr id="340" name="Google Shape;340;p21"/>
          <p:cNvSpPr txBox="1"/>
          <p:nvPr/>
        </p:nvSpPr>
        <p:spPr>
          <a:xfrm>
            <a:off x="2355994" y="2791879"/>
            <a:ext cx="7903899" cy="941071"/>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600"/>
              <a:buFont typeface="Arial"/>
              <a:buNone/>
            </a:pPr>
            <a:r>
              <a:rPr lang="en-US" sz="6600" b="0" i="0" u="none" strike="noStrike" cap="none">
                <a:solidFill>
                  <a:srgbClr val="000000"/>
                </a:solidFill>
                <a:latin typeface="Arial"/>
                <a:ea typeface="Arial"/>
                <a:cs typeface="Arial"/>
                <a:sym typeface="Arial"/>
              </a:rPr>
              <a:t>CONCLUSION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grpSp>
        <p:nvGrpSpPr>
          <p:cNvPr id="109" name="Google Shape;109;p3"/>
          <p:cNvGrpSpPr/>
          <p:nvPr/>
        </p:nvGrpSpPr>
        <p:grpSpPr>
          <a:xfrm>
            <a:off x="-690092" y="2263651"/>
            <a:ext cx="20370072" cy="6126689"/>
            <a:chOff x="0" y="-28575"/>
            <a:chExt cx="5364957" cy="1613614"/>
          </a:xfrm>
        </p:grpSpPr>
        <p:sp>
          <p:nvSpPr>
            <p:cNvPr id="110" name="Google Shape;110;p3"/>
            <p:cNvSpPr/>
            <p:nvPr/>
          </p:nvSpPr>
          <p:spPr>
            <a:xfrm>
              <a:off x="0" y="0"/>
              <a:ext cx="5364957" cy="1585039"/>
            </a:xfrm>
            <a:custGeom>
              <a:avLst/>
              <a:gdLst/>
              <a:ahLst/>
              <a:cxnLst/>
              <a:rect l="l" t="t" r="r" b="b"/>
              <a:pathLst>
                <a:path w="5364957" h="1585039" extrusionOk="0">
                  <a:moveTo>
                    <a:pt x="0" y="0"/>
                  </a:moveTo>
                  <a:lnTo>
                    <a:pt x="5364957" y="0"/>
                  </a:lnTo>
                  <a:lnTo>
                    <a:pt x="5364957" y="1585039"/>
                  </a:lnTo>
                  <a:lnTo>
                    <a:pt x="0" y="1585039"/>
                  </a:lnTo>
                  <a:close/>
                </a:path>
              </a:pathLst>
            </a:custGeom>
            <a:solidFill>
              <a:srgbClr val="F5F5F5"/>
            </a:solidFill>
            <a:ln>
              <a:noFill/>
            </a:ln>
          </p:spPr>
        </p:sp>
        <p:sp>
          <p:nvSpPr>
            <p:cNvPr id="111" name="Google Shape;111;p3"/>
            <p:cNvSpPr txBox="1"/>
            <p:nvPr/>
          </p:nvSpPr>
          <p:spPr>
            <a:xfrm>
              <a:off x="0" y="-28575"/>
              <a:ext cx="5364957" cy="1613614"/>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112" name="Google Shape;112;p3"/>
          <p:cNvCxnSpPr/>
          <p:nvPr/>
        </p:nvCxnSpPr>
        <p:spPr>
          <a:xfrm rot="10800000">
            <a:off x="-6012557" y="5926143"/>
            <a:ext cx="15156557" cy="0"/>
          </a:xfrm>
          <a:prstGeom prst="straightConnector1">
            <a:avLst/>
          </a:prstGeom>
          <a:noFill/>
          <a:ln w="76200" cap="flat" cmpd="sng">
            <a:solidFill>
              <a:srgbClr val="C23A97"/>
            </a:solidFill>
            <a:prstDash val="solid"/>
            <a:round/>
            <a:headEnd type="none" w="sm" len="sm"/>
            <a:tailEnd type="none" w="sm" len="sm"/>
          </a:ln>
        </p:spPr>
      </p:cxnSp>
      <p:sp>
        <p:nvSpPr>
          <p:cNvPr id="113" name="Google Shape;113;p3"/>
          <p:cNvSpPr txBox="1"/>
          <p:nvPr/>
        </p:nvSpPr>
        <p:spPr>
          <a:xfrm>
            <a:off x="-690092" y="4889822"/>
            <a:ext cx="11192342" cy="898081"/>
          </a:xfrm>
          <a:prstGeom prst="rect">
            <a:avLst/>
          </a:prstGeom>
          <a:noFill/>
          <a:ln>
            <a:noFill/>
          </a:ln>
        </p:spPr>
        <p:txBody>
          <a:bodyPr spcFirstLastPara="1" wrap="square" lIns="0" tIns="0" rIns="0" bIns="0" anchor="t" anchorCtr="0">
            <a:spAutoFit/>
          </a:bodyPr>
          <a:lstStyle/>
          <a:p>
            <a:pPr marL="0" marR="0" lvl="0" indent="0" algn="ctr" rtl="0">
              <a:lnSpc>
                <a:spcPct val="109991"/>
              </a:lnSpc>
              <a:spcBef>
                <a:spcPts val="0"/>
              </a:spcBef>
              <a:spcAft>
                <a:spcPts val="0"/>
              </a:spcAft>
              <a:buClr>
                <a:srgbClr val="000000"/>
              </a:buClr>
              <a:buSzPts val="6215"/>
              <a:buFont typeface="Arial"/>
              <a:buNone/>
            </a:pPr>
            <a:r>
              <a:rPr lang="en-US" sz="6215" b="0" i="0" u="none" strike="noStrike" cap="none">
                <a:solidFill>
                  <a:srgbClr val="000000"/>
                </a:solidFill>
                <a:latin typeface="Arial"/>
                <a:ea typeface="Arial"/>
                <a:cs typeface="Arial"/>
                <a:sym typeface="Arial"/>
              </a:rPr>
              <a:t>Project Statement</a:t>
            </a:r>
            <a:endParaRPr sz="1400" b="0" i="0" u="none" strike="noStrike" cap="none">
              <a:solidFill>
                <a:srgbClr val="000000"/>
              </a:solidFill>
              <a:latin typeface="Arial"/>
              <a:ea typeface="Arial"/>
              <a:cs typeface="Arial"/>
              <a:sym typeface="Arial"/>
            </a:endParaRPr>
          </a:p>
        </p:txBody>
      </p:sp>
      <p:sp>
        <p:nvSpPr>
          <p:cNvPr id="114" name="Google Shape;114;p3"/>
          <p:cNvSpPr txBox="1"/>
          <p:nvPr/>
        </p:nvSpPr>
        <p:spPr>
          <a:xfrm>
            <a:off x="11038934" y="3936189"/>
            <a:ext cx="5513100" cy="30168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3500">
                <a:solidFill>
                  <a:schemeClr val="dk1"/>
                </a:solidFill>
              </a:rPr>
              <a:t>Our project is to implement data analysis using Spark SQL on Azure Databricks and process data for errors, seasonality, and anomalies.</a:t>
            </a:r>
            <a:endParaRPr sz="37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Shape 118"/>
        <p:cNvGrpSpPr/>
        <p:nvPr/>
      </p:nvGrpSpPr>
      <p:grpSpPr>
        <a:xfrm>
          <a:off x="0" y="0"/>
          <a:ext cx="0" cy="0"/>
          <a:chOff x="0" y="0"/>
          <a:chExt cx="0" cy="0"/>
        </a:xfrm>
      </p:grpSpPr>
      <p:sp>
        <p:nvSpPr>
          <p:cNvPr id="119" name="Google Shape;119;p4"/>
          <p:cNvSpPr/>
          <p:nvPr/>
        </p:nvSpPr>
        <p:spPr>
          <a:xfrm>
            <a:off x="-7056942" y="-724268"/>
            <a:ext cx="22422407" cy="12887548"/>
          </a:xfrm>
          <a:custGeom>
            <a:avLst/>
            <a:gdLst/>
            <a:ahLst/>
            <a:cxnLst/>
            <a:rect l="l" t="t" r="r" b="b"/>
            <a:pathLst>
              <a:path w="22422407" h="12887548" extrusionOk="0">
                <a:moveTo>
                  <a:pt x="0" y="0"/>
                </a:moveTo>
                <a:lnTo>
                  <a:pt x="22422407" y="0"/>
                </a:lnTo>
                <a:lnTo>
                  <a:pt x="22422407" y="12887549"/>
                </a:lnTo>
                <a:lnTo>
                  <a:pt x="0" y="12887549"/>
                </a:lnTo>
                <a:lnTo>
                  <a:pt x="0" y="0"/>
                </a:lnTo>
                <a:close/>
              </a:path>
            </a:pathLst>
          </a:custGeom>
          <a:blipFill rotWithShape="1">
            <a:blip r:embed="rId3">
              <a:alphaModFix/>
            </a:blip>
            <a:stretch>
              <a:fillRect t="-1685" b="-2700"/>
            </a:stretch>
          </a:blipFill>
          <a:ln>
            <a:noFill/>
          </a:ln>
        </p:spPr>
      </p:sp>
      <p:grpSp>
        <p:nvGrpSpPr>
          <p:cNvPr id="120" name="Google Shape;120;p4"/>
          <p:cNvGrpSpPr/>
          <p:nvPr/>
        </p:nvGrpSpPr>
        <p:grpSpPr>
          <a:xfrm rot="5400000">
            <a:off x="8100956" y="331577"/>
            <a:ext cx="11245538" cy="9887053"/>
            <a:chOff x="0" y="-28575"/>
            <a:chExt cx="2961788" cy="2603998"/>
          </a:xfrm>
        </p:grpSpPr>
        <p:sp>
          <p:nvSpPr>
            <p:cNvPr id="121" name="Google Shape;121;p4"/>
            <p:cNvSpPr/>
            <p:nvPr/>
          </p:nvSpPr>
          <p:spPr>
            <a:xfrm>
              <a:off x="0" y="0"/>
              <a:ext cx="2961788" cy="2575422"/>
            </a:xfrm>
            <a:custGeom>
              <a:avLst/>
              <a:gdLst/>
              <a:ahLst/>
              <a:cxnLst/>
              <a:rect l="l" t="t" r="r" b="b"/>
              <a:pathLst>
                <a:path w="2961788" h="2575422" extrusionOk="0">
                  <a:moveTo>
                    <a:pt x="0" y="0"/>
                  </a:moveTo>
                  <a:lnTo>
                    <a:pt x="2961788" y="0"/>
                  </a:lnTo>
                  <a:lnTo>
                    <a:pt x="2961788" y="2575422"/>
                  </a:lnTo>
                  <a:lnTo>
                    <a:pt x="0" y="2575422"/>
                  </a:lnTo>
                  <a:close/>
                </a:path>
              </a:pathLst>
            </a:custGeom>
            <a:solidFill>
              <a:srgbClr val="192253"/>
            </a:solidFill>
            <a:ln>
              <a:noFill/>
            </a:ln>
          </p:spPr>
        </p:sp>
        <p:sp>
          <p:nvSpPr>
            <p:cNvPr id="122" name="Google Shape;122;p4"/>
            <p:cNvSpPr txBox="1"/>
            <p:nvPr/>
          </p:nvSpPr>
          <p:spPr>
            <a:xfrm>
              <a:off x="0" y="-28575"/>
              <a:ext cx="2961788" cy="2603998"/>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123" name="Google Shape;123;p4"/>
          <p:cNvCxnSpPr/>
          <p:nvPr/>
        </p:nvCxnSpPr>
        <p:spPr>
          <a:xfrm rot="10800000">
            <a:off x="10559239" y="2561194"/>
            <a:ext cx="8347436" cy="0"/>
          </a:xfrm>
          <a:prstGeom prst="straightConnector1">
            <a:avLst/>
          </a:prstGeom>
          <a:noFill/>
          <a:ln w="76200" cap="flat" cmpd="sng">
            <a:solidFill>
              <a:srgbClr val="F5F5F5"/>
            </a:solidFill>
            <a:prstDash val="solid"/>
            <a:round/>
            <a:headEnd type="none" w="sm" len="sm"/>
            <a:tailEnd type="none" w="sm" len="sm"/>
          </a:ln>
        </p:spPr>
      </p:cxnSp>
      <p:sp>
        <p:nvSpPr>
          <p:cNvPr id="124" name="Google Shape;124;p4"/>
          <p:cNvSpPr txBox="1"/>
          <p:nvPr/>
        </p:nvSpPr>
        <p:spPr>
          <a:xfrm>
            <a:off x="10559239" y="2873389"/>
            <a:ext cx="6446347" cy="1357630"/>
          </a:xfrm>
          <a:prstGeom prst="rect">
            <a:avLst/>
          </a:prstGeom>
          <a:noFill/>
          <a:ln>
            <a:noFill/>
          </a:ln>
        </p:spPr>
        <p:txBody>
          <a:bodyPr spcFirstLastPara="1" wrap="square" lIns="0" tIns="0" rIns="0" bIns="0" anchor="t" anchorCtr="0">
            <a:spAutoFit/>
          </a:bodyPr>
          <a:lstStyle/>
          <a:p>
            <a:pPr marL="0" marR="0" lvl="0" indent="0" algn="just" rtl="0">
              <a:lnSpc>
                <a:spcPct val="110000"/>
              </a:lnSpc>
              <a:spcBef>
                <a:spcPts val="0"/>
              </a:spcBef>
              <a:spcAft>
                <a:spcPts val="0"/>
              </a:spcAft>
              <a:buClr>
                <a:srgbClr val="000000"/>
              </a:buClr>
              <a:buSzPts val="4900"/>
              <a:buFont typeface="Arial"/>
              <a:buNone/>
            </a:pPr>
            <a:r>
              <a:rPr lang="en-US" sz="4900" b="0" i="0" u="none" strike="noStrike" cap="none">
                <a:solidFill>
                  <a:srgbClr val="FFFFFF"/>
                </a:solidFill>
                <a:latin typeface="Arial"/>
                <a:ea typeface="Arial"/>
                <a:cs typeface="Arial"/>
                <a:sym typeface="Arial"/>
              </a:rPr>
              <a:t>PROJECT OVERVIEW</a:t>
            </a:r>
            <a:endParaRPr sz="1400" b="0" i="0" u="none" strike="noStrike" cap="none">
              <a:solidFill>
                <a:srgbClr val="000000"/>
              </a:solidFill>
              <a:latin typeface="Arial"/>
              <a:ea typeface="Arial"/>
              <a:cs typeface="Arial"/>
              <a:sym typeface="Arial"/>
            </a:endParaRPr>
          </a:p>
        </p:txBody>
      </p:sp>
      <p:sp>
        <p:nvSpPr>
          <p:cNvPr id="125" name="Google Shape;125;p4"/>
          <p:cNvSpPr txBox="1"/>
          <p:nvPr/>
        </p:nvSpPr>
        <p:spPr>
          <a:xfrm>
            <a:off x="10559239" y="4390813"/>
            <a:ext cx="5871000" cy="29628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2500">
                <a:solidFill>
                  <a:schemeClr val="lt1"/>
                </a:solidFill>
              </a:rPr>
              <a:t>The goal of this project is to analyze the Global Land Average Temperature dataset to understand long-term temperature trends, detect anomalies, and identify potential factors contributing to climate change. </a:t>
            </a:r>
            <a:endParaRPr sz="2500">
              <a:solidFill>
                <a:schemeClr val="lt1"/>
              </a:solidFill>
            </a:endParaRPr>
          </a:p>
          <a:p>
            <a:pPr marL="0" marR="0" lvl="0" indent="0" algn="l" rtl="0">
              <a:lnSpc>
                <a:spcPct val="147023"/>
              </a:lnSpc>
              <a:spcBef>
                <a:spcPts val="0"/>
              </a:spcBef>
              <a:spcAft>
                <a:spcPts val="0"/>
              </a:spcAft>
              <a:buClr>
                <a:srgbClr val="000000"/>
              </a:buClr>
              <a:buSzPts val="1999"/>
              <a:buFont typeface="Arial"/>
              <a:buNone/>
            </a:pPr>
            <a:endParaRPr sz="1999">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B34593"/>
            </a:gs>
            <a:gs pos="100000">
              <a:srgbClr val="151F52"/>
            </a:gs>
          </a:gsLst>
          <a:lin ang="5400000" scaled="0"/>
        </a:gradFill>
        <a:effectLst/>
      </p:bgPr>
    </p:bg>
    <p:spTree>
      <p:nvGrpSpPr>
        <p:cNvPr id="1" name="Shape 129"/>
        <p:cNvGrpSpPr/>
        <p:nvPr/>
      </p:nvGrpSpPr>
      <p:grpSpPr>
        <a:xfrm>
          <a:off x="0" y="0"/>
          <a:ext cx="0" cy="0"/>
          <a:chOff x="0" y="0"/>
          <a:chExt cx="0" cy="0"/>
        </a:xfrm>
      </p:grpSpPr>
      <p:grpSp>
        <p:nvGrpSpPr>
          <p:cNvPr id="130" name="Google Shape;130;p5"/>
          <p:cNvGrpSpPr/>
          <p:nvPr/>
        </p:nvGrpSpPr>
        <p:grpSpPr>
          <a:xfrm>
            <a:off x="827700" y="3241262"/>
            <a:ext cx="8333054" cy="4931153"/>
            <a:chOff x="0" y="-38100"/>
            <a:chExt cx="3270686" cy="1554833"/>
          </a:xfrm>
        </p:grpSpPr>
        <p:sp>
          <p:nvSpPr>
            <p:cNvPr id="131" name="Google Shape;131;p5"/>
            <p:cNvSpPr/>
            <p:nvPr/>
          </p:nvSpPr>
          <p:spPr>
            <a:xfrm>
              <a:off x="0" y="0"/>
              <a:ext cx="3270686" cy="1516733"/>
            </a:xfrm>
            <a:custGeom>
              <a:avLst/>
              <a:gdLst/>
              <a:ahLst/>
              <a:cxnLst/>
              <a:rect l="l" t="t" r="r" b="b"/>
              <a:pathLst>
                <a:path w="3270686" h="1516733" extrusionOk="0">
                  <a:moveTo>
                    <a:pt x="0" y="0"/>
                  </a:moveTo>
                  <a:lnTo>
                    <a:pt x="3270686" y="0"/>
                  </a:lnTo>
                  <a:lnTo>
                    <a:pt x="3270686" y="1516733"/>
                  </a:lnTo>
                  <a:lnTo>
                    <a:pt x="0" y="1516733"/>
                  </a:lnTo>
                  <a:close/>
                </a:path>
              </a:pathLst>
            </a:custGeom>
            <a:solidFill>
              <a:srgbClr val="202354"/>
            </a:solidFill>
            <a:ln>
              <a:noFill/>
            </a:ln>
          </p:spPr>
        </p:sp>
        <p:sp>
          <p:nvSpPr>
            <p:cNvPr id="132" name="Google Shape;132;p5"/>
            <p:cNvSpPr txBox="1"/>
            <p:nvPr/>
          </p:nvSpPr>
          <p:spPr>
            <a:xfrm>
              <a:off x="0" y="-38100"/>
              <a:ext cx="3270686" cy="15548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3" name="Google Shape;133;p5"/>
          <p:cNvSpPr/>
          <p:nvPr/>
        </p:nvSpPr>
        <p:spPr>
          <a:xfrm>
            <a:off x="1575197" y="4005529"/>
            <a:ext cx="2703943" cy="2703943"/>
          </a:xfrm>
          <a:custGeom>
            <a:avLst/>
            <a:gdLst/>
            <a:ahLst/>
            <a:cxnLst/>
            <a:rect l="l" t="t" r="r" b="b"/>
            <a:pathLst>
              <a:path w="2703943" h="2703943" extrusionOk="0">
                <a:moveTo>
                  <a:pt x="0" y="0"/>
                </a:moveTo>
                <a:lnTo>
                  <a:pt x="2703942" y="0"/>
                </a:lnTo>
                <a:lnTo>
                  <a:pt x="2703942" y="2703942"/>
                </a:lnTo>
                <a:lnTo>
                  <a:pt x="0" y="2703942"/>
                </a:lnTo>
                <a:lnTo>
                  <a:pt x="0" y="0"/>
                </a:lnTo>
                <a:close/>
              </a:path>
            </a:pathLst>
          </a:custGeom>
          <a:blipFill rotWithShape="1">
            <a:blip r:embed="rId3">
              <a:alphaModFix/>
            </a:blip>
            <a:stretch>
              <a:fillRect/>
            </a:stretch>
          </a:blipFill>
          <a:ln>
            <a:noFill/>
          </a:ln>
        </p:spPr>
      </p:sp>
      <p:sp>
        <p:nvSpPr>
          <p:cNvPr id="134" name="Google Shape;134;p5"/>
          <p:cNvSpPr/>
          <p:nvPr/>
        </p:nvSpPr>
        <p:spPr>
          <a:xfrm>
            <a:off x="5536810" y="4000920"/>
            <a:ext cx="3020013" cy="2713166"/>
          </a:xfrm>
          <a:custGeom>
            <a:avLst/>
            <a:gdLst/>
            <a:ahLst/>
            <a:cxnLst/>
            <a:rect l="l" t="t" r="r" b="b"/>
            <a:pathLst>
              <a:path w="3020013" h="2713166" extrusionOk="0">
                <a:moveTo>
                  <a:pt x="0" y="0"/>
                </a:moveTo>
                <a:lnTo>
                  <a:pt x="3020013" y="0"/>
                </a:lnTo>
                <a:lnTo>
                  <a:pt x="3020013" y="2713167"/>
                </a:lnTo>
                <a:lnTo>
                  <a:pt x="0" y="2713167"/>
                </a:lnTo>
                <a:lnTo>
                  <a:pt x="0" y="0"/>
                </a:lnTo>
                <a:close/>
              </a:path>
            </a:pathLst>
          </a:custGeom>
          <a:blipFill rotWithShape="1">
            <a:blip r:embed="rId4">
              <a:alphaModFix/>
            </a:blip>
            <a:stretch>
              <a:fillRect/>
            </a:stretch>
          </a:blipFill>
          <a:ln>
            <a:noFill/>
          </a:ln>
        </p:spPr>
      </p:sp>
      <p:sp>
        <p:nvSpPr>
          <p:cNvPr id="135" name="Google Shape;135;p5"/>
          <p:cNvSpPr txBox="1"/>
          <p:nvPr/>
        </p:nvSpPr>
        <p:spPr>
          <a:xfrm>
            <a:off x="1447715" y="7088813"/>
            <a:ext cx="2958900" cy="308400"/>
          </a:xfrm>
          <a:prstGeom prst="rect">
            <a:avLst/>
          </a:prstGeom>
          <a:noFill/>
          <a:ln>
            <a:noFill/>
          </a:ln>
        </p:spPr>
        <p:txBody>
          <a:bodyPr spcFirstLastPara="1" wrap="square" lIns="0" tIns="0" rIns="0" bIns="0" anchor="t" anchorCtr="0">
            <a:spAutoFit/>
          </a:bodyPr>
          <a:lstStyle/>
          <a:p>
            <a:pPr marL="0" marR="0" lvl="0" indent="0" algn="ctr" rtl="0">
              <a:lnSpc>
                <a:spcPct val="140019"/>
              </a:lnSpc>
              <a:spcBef>
                <a:spcPts val="0"/>
              </a:spcBef>
              <a:spcAft>
                <a:spcPts val="0"/>
              </a:spcAft>
              <a:buClr>
                <a:srgbClr val="000000"/>
              </a:buClr>
              <a:buSzPts val="2004"/>
              <a:buFont typeface="Arial"/>
              <a:buNone/>
            </a:pPr>
            <a:r>
              <a:rPr lang="en-US" sz="2004" b="0" i="0" u="none" strike="noStrike" cap="none">
                <a:solidFill>
                  <a:srgbClr val="FFFFFF"/>
                </a:solidFill>
                <a:latin typeface="Arial"/>
                <a:ea typeface="Arial"/>
                <a:cs typeface="Arial"/>
                <a:sym typeface="Arial"/>
              </a:rPr>
              <a:t>Azure Databricks</a:t>
            </a:r>
            <a:endParaRPr sz="1400" b="0" i="0" u="none" strike="noStrike" cap="none">
              <a:solidFill>
                <a:srgbClr val="000000"/>
              </a:solidFill>
              <a:latin typeface="Arial"/>
              <a:ea typeface="Arial"/>
              <a:cs typeface="Arial"/>
              <a:sym typeface="Arial"/>
            </a:endParaRPr>
          </a:p>
        </p:txBody>
      </p:sp>
      <p:sp>
        <p:nvSpPr>
          <p:cNvPr id="136" name="Google Shape;136;p5"/>
          <p:cNvSpPr txBox="1"/>
          <p:nvPr/>
        </p:nvSpPr>
        <p:spPr>
          <a:xfrm>
            <a:off x="5780209" y="6872829"/>
            <a:ext cx="2533200" cy="740400"/>
          </a:xfrm>
          <a:prstGeom prst="rect">
            <a:avLst/>
          </a:prstGeom>
          <a:noFill/>
          <a:ln>
            <a:noFill/>
          </a:ln>
        </p:spPr>
        <p:txBody>
          <a:bodyPr spcFirstLastPara="1" wrap="square" lIns="0" tIns="0" rIns="0" bIns="0" anchor="t" anchorCtr="0">
            <a:spAutoFit/>
          </a:bodyPr>
          <a:lstStyle/>
          <a:p>
            <a:pPr marL="0" marR="0" lvl="0" indent="0" algn="ctr" rtl="0">
              <a:lnSpc>
                <a:spcPct val="140019"/>
              </a:lnSpc>
              <a:spcBef>
                <a:spcPts val="0"/>
              </a:spcBef>
              <a:spcAft>
                <a:spcPts val="0"/>
              </a:spcAft>
              <a:buClr>
                <a:srgbClr val="000000"/>
              </a:buClr>
              <a:buSzPts val="2004"/>
              <a:buFont typeface="Arial"/>
              <a:buNone/>
            </a:pPr>
            <a:r>
              <a:rPr lang="en-US" sz="2004" b="0" i="0" u="none" strike="noStrike" cap="none">
                <a:solidFill>
                  <a:srgbClr val="FFFFFF"/>
                </a:solidFill>
                <a:latin typeface="Arial"/>
                <a:ea typeface="Arial"/>
                <a:cs typeface="Arial"/>
                <a:sym typeface="Arial"/>
              </a:rPr>
              <a:t>Azure Data Lake Storage </a:t>
            </a:r>
            <a:endParaRPr sz="1400" b="0" i="0" u="none" strike="noStrike" cap="none">
              <a:solidFill>
                <a:srgbClr val="000000"/>
              </a:solidFill>
              <a:latin typeface="Arial"/>
              <a:ea typeface="Arial"/>
              <a:cs typeface="Arial"/>
              <a:sym typeface="Arial"/>
            </a:endParaRPr>
          </a:p>
        </p:txBody>
      </p:sp>
      <p:sp>
        <p:nvSpPr>
          <p:cNvPr id="137" name="Google Shape;137;p5"/>
          <p:cNvSpPr txBox="1"/>
          <p:nvPr/>
        </p:nvSpPr>
        <p:spPr>
          <a:xfrm>
            <a:off x="527817" y="2466441"/>
            <a:ext cx="8932800" cy="6465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Clr>
                <a:srgbClr val="000000"/>
              </a:buClr>
              <a:buSzPts val="4200"/>
              <a:buFont typeface="Arial"/>
              <a:buNone/>
            </a:pPr>
            <a:r>
              <a:rPr lang="en-US" sz="4200" b="0" i="0" u="none" strike="noStrike" cap="none">
                <a:solidFill>
                  <a:srgbClr val="FFFFFF"/>
                </a:solidFill>
                <a:latin typeface="Arial"/>
                <a:ea typeface="Arial"/>
                <a:cs typeface="Arial"/>
                <a:sym typeface="Arial"/>
              </a:rPr>
              <a:t>Azure resources used</a:t>
            </a:r>
            <a:endParaRPr sz="1400" b="0" i="0" u="none" strike="noStrike" cap="none">
              <a:solidFill>
                <a:srgbClr val="000000"/>
              </a:solidFill>
              <a:latin typeface="Arial"/>
              <a:ea typeface="Arial"/>
              <a:cs typeface="Arial"/>
              <a:sym typeface="Arial"/>
            </a:endParaRPr>
          </a:p>
        </p:txBody>
      </p:sp>
      <p:grpSp>
        <p:nvGrpSpPr>
          <p:cNvPr id="138" name="Google Shape;138;p5"/>
          <p:cNvGrpSpPr/>
          <p:nvPr/>
        </p:nvGrpSpPr>
        <p:grpSpPr>
          <a:xfrm>
            <a:off x="9686970" y="3235900"/>
            <a:ext cx="8076250" cy="4941873"/>
            <a:chOff x="0" y="-38100"/>
            <a:chExt cx="1667372" cy="1430768"/>
          </a:xfrm>
        </p:grpSpPr>
        <p:sp>
          <p:nvSpPr>
            <p:cNvPr id="139" name="Google Shape;139;p5"/>
            <p:cNvSpPr/>
            <p:nvPr/>
          </p:nvSpPr>
          <p:spPr>
            <a:xfrm>
              <a:off x="0" y="0"/>
              <a:ext cx="1667372" cy="1392668"/>
            </a:xfrm>
            <a:custGeom>
              <a:avLst/>
              <a:gdLst/>
              <a:ahLst/>
              <a:cxnLst/>
              <a:rect l="l" t="t" r="r" b="b"/>
              <a:pathLst>
                <a:path w="1667372" h="1392668" extrusionOk="0">
                  <a:moveTo>
                    <a:pt x="0" y="0"/>
                  </a:moveTo>
                  <a:lnTo>
                    <a:pt x="1667372" y="0"/>
                  </a:lnTo>
                  <a:lnTo>
                    <a:pt x="1667372" y="1392668"/>
                  </a:lnTo>
                  <a:lnTo>
                    <a:pt x="0" y="1392668"/>
                  </a:lnTo>
                  <a:close/>
                </a:path>
              </a:pathLst>
            </a:custGeom>
            <a:solidFill>
              <a:srgbClr val="202354"/>
            </a:solidFill>
            <a:ln>
              <a:noFill/>
            </a:ln>
          </p:spPr>
        </p:sp>
        <p:sp>
          <p:nvSpPr>
            <p:cNvPr id="140" name="Google Shape;140;p5"/>
            <p:cNvSpPr txBox="1"/>
            <p:nvPr/>
          </p:nvSpPr>
          <p:spPr>
            <a:xfrm>
              <a:off x="0" y="-38100"/>
              <a:ext cx="1667372" cy="143076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1" name="Google Shape;141;p5"/>
          <p:cNvSpPr/>
          <p:nvPr/>
        </p:nvSpPr>
        <p:spPr>
          <a:xfrm>
            <a:off x="10424838" y="4643501"/>
            <a:ext cx="2963690" cy="1874186"/>
          </a:xfrm>
          <a:custGeom>
            <a:avLst/>
            <a:gdLst/>
            <a:ahLst/>
            <a:cxnLst/>
            <a:rect l="l" t="t" r="r" b="b"/>
            <a:pathLst>
              <a:path w="4648926" h="2612106" extrusionOk="0">
                <a:moveTo>
                  <a:pt x="0" y="0"/>
                </a:moveTo>
                <a:lnTo>
                  <a:pt x="4648926" y="0"/>
                </a:lnTo>
                <a:lnTo>
                  <a:pt x="4648926" y="2612106"/>
                </a:lnTo>
                <a:lnTo>
                  <a:pt x="0" y="2612106"/>
                </a:lnTo>
                <a:lnTo>
                  <a:pt x="0" y="0"/>
                </a:lnTo>
                <a:close/>
              </a:path>
            </a:pathLst>
          </a:custGeom>
          <a:blipFill rotWithShape="1">
            <a:blip r:embed="rId5">
              <a:alphaModFix/>
            </a:blip>
            <a:stretch>
              <a:fillRect/>
            </a:stretch>
          </a:blipFill>
          <a:ln>
            <a:noFill/>
          </a:ln>
        </p:spPr>
      </p:sp>
      <p:sp>
        <p:nvSpPr>
          <p:cNvPr id="142" name="Google Shape;142;p5"/>
          <p:cNvSpPr txBox="1"/>
          <p:nvPr/>
        </p:nvSpPr>
        <p:spPr>
          <a:xfrm>
            <a:off x="10295385" y="6872819"/>
            <a:ext cx="3222600" cy="394200"/>
          </a:xfrm>
          <a:prstGeom prst="rect">
            <a:avLst/>
          </a:prstGeom>
          <a:noFill/>
          <a:ln>
            <a:noFill/>
          </a:ln>
        </p:spPr>
        <p:txBody>
          <a:bodyPr spcFirstLastPara="1" wrap="square" lIns="0" tIns="0" rIns="0" bIns="0" anchor="t" anchorCtr="0">
            <a:spAutoFit/>
          </a:bodyPr>
          <a:lstStyle/>
          <a:p>
            <a:pPr marL="0" marR="0" lvl="0" indent="0" algn="ctr" rtl="0">
              <a:lnSpc>
                <a:spcPct val="139984"/>
              </a:lnSpc>
              <a:spcBef>
                <a:spcPts val="0"/>
              </a:spcBef>
              <a:spcAft>
                <a:spcPts val="0"/>
              </a:spcAft>
              <a:buClr>
                <a:srgbClr val="000000"/>
              </a:buClr>
              <a:buSzPts val="2561"/>
              <a:buFont typeface="Arial"/>
              <a:buNone/>
            </a:pPr>
            <a:r>
              <a:rPr lang="en-US" sz="2561" b="0" i="0" u="none" strike="noStrike" cap="none">
                <a:solidFill>
                  <a:srgbClr val="FFFFFF"/>
                </a:solidFill>
                <a:latin typeface="Arial"/>
                <a:ea typeface="Arial"/>
                <a:cs typeface="Arial"/>
                <a:sym typeface="Arial"/>
              </a:rPr>
              <a:t>PySpark</a:t>
            </a:r>
            <a:endParaRPr sz="1400" b="0" i="0" u="none" strike="noStrike" cap="none">
              <a:solidFill>
                <a:srgbClr val="000000"/>
              </a:solidFill>
              <a:latin typeface="Arial"/>
              <a:ea typeface="Arial"/>
              <a:cs typeface="Arial"/>
              <a:sym typeface="Arial"/>
            </a:endParaRPr>
          </a:p>
        </p:txBody>
      </p:sp>
      <p:sp>
        <p:nvSpPr>
          <p:cNvPr id="143" name="Google Shape;143;p5"/>
          <p:cNvSpPr txBox="1"/>
          <p:nvPr/>
        </p:nvSpPr>
        <p:spPr>
          <a:xfrm>
            <a:off x="11199634" y="2486804"/>
            <a:ext cx="7829400" cy="6465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4200"/>
              <a:buFont typeface="Arial"/>
              <a:buNone/>
            </a:pPr>
            <a:r>
              <a:rPr lang="en-US" sz="4200" b="0" i="0" u="none" strike="noStrike" cap="none">
                <a:solidFill>
                  <a:srgbClr val="FFFFFF"/>
                </a:solidFill>
                <a:latin typeface="Arial"/>
                <a:ea typeface="Arial"/>
                <a:cs typeface="Arial"/>
                <a:sym typeface="Arial"/>
              </a:rPr>
              <a:t>Technologies Used</a:t>
            </a:r>
            <a:endParaRPr sz="1400" b="0" i="0" u="none" strike="noStrike" cap="none">
              <a:solidFill>
                <a:srgbClr val="000000"/>
              </a:solidFill>
              <a:latin typeface="Arial"/>
              <a:ea typeface="Arial"/>
              <a:cs typeface="Arial"/>
              <a:sym typeface="Arial"/>
            </a:endParaRPr>
          </a:p>
        </p:txBody>
      </p:sp>
      <p:pic>
        <p:nvPicPr>
          <p:cNvPr id="144" name="Google Shape;144;p5"/>
          <p:cNvPicPr preferRelativeResize="0"/>
          <p:nvPr/>
        </p:nvPicPr>
        <p:blipFill>
          <a:blip r:embed="rId6">
            <a:alphaModFix/>
          </a:blip>
          <a:stretch>
            <a:fillRect/>
          </a:stretch>
        </p:blipFill>
        <p:spPr>
          <a:xfrm>
            <a:off x="14220175" y="4658299"/>
            <a:ext cx="3222600" cy="1844577"/>
          </a:xfrm>
          <a:prstGeom prst="rect">
            <a:avLst/>
          </a:prstGeom>
          <a:noFill/>
          <a:ln>
            <a:noFill/>
          </a:ln>
        </p:spPr>
      </p:pic>
      <p:sp>
        <p:nvSpPr>
          <p:cNvPr id="145" name="Google Shape;145;p5"/>
          <p:cNvSpPr txBox="1"/>
          <p:nvPr/>
        </p:nvSpPr>
        <p:spPr>
          <a:xfrm>
            <a:off x="14220185" y="6872819"/>
            <a:ext cx="3222600" cy="394200"/>
          </a:xfrm>
          <a:prstGeom prst="rect">
            <a:avLst/>
          </a:prstGeom>
          <a:noFill/>
          <a:ln>
            <a:noFill/>
          </a:ln>
        </p:spPr>
        <p:txBody>
          <a:bodyPr spcFirstLastPara="1" wrap="square" lIns="0" tIns="0" rIns="0" bIns="0" anchor="t" anchorCtr="0">
            <a:spAutoFit/>
          </a:bodyPr>
          <a:lstStyle/>
          <a:p>
            <a:pPr marL="0" marR="0" lvl="0" indent="0" algn="ctr" rtl="0">
              <a:lnSpc>
                <a:spcPct val="139984"/>
              </a:lnSpc>
              <a:spcBef>
                <a:spcPts val="0"/>
              </a:spcBef>
              <a:spcAft>
                <a:spcPts val="0"/>
              </a:spcAft>
              <a:buClr>
                <a:srgbClr val="000000"/>
              </a:buClr>
              <a:buSzPts val="2561"/>
              <a:buFont typeface="Arial"/>
              <a:buNone/>
            </a:pPr>
            <a:r>
              <a:rPr lang="en-US" sz="2561" b="0" i="0" u="none" strike="noStrike" cap="none">
                <a:solidFill>
                  <a:srgbClr val="FFFFFF"/>
                </a:solidFill>
                <a:latin typeface="Arial"/>
                <a:ea typeface="Arial"/>
                <a:cs typeface="Arial"/>
                <a:sym typeface="Arial"/>
              </a:rPr>
              <a:t>Spark SQL</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grpSp>
        <p:nvGrpSpPr>
          <p:cNvPr id="151" name="Google Shape;151;p6"/>
          <p:cNvGrpSpPr/>
          <p:nvPr/>
        </p:nvGrpSpPr>
        <p:grpSpPr>
          <a:xfrm>
            <a:off x="-690092" y="2263651"/>
            <a:ext cx="20370072" cy="6126689"/>
            <a:chOff x="0" y="-28575"/>
            <a:chExt cx="5364957" cy="1613614"/>
          </a:xfrm>
        </p:grpSpPr>
        <p:sp>
          <p:nvSpPr>
            <p:cNvPr id="152" name="Google Shape;152;p6"/>
            <p:cNvSpPr/>
            <p:nvPr/>
          </p:nvSpPr>
          <p:spPr>
            <a:xfrm>
              <a:off x="0" y="0"/>
              <a:ext cx="5364957" cy="1585039"/>
            </a:xfrm>
            <a:custGeom>
              <a:avLst/>
              <a:gdLst/>
              <a:ahLst/>
              <a:cxnLst/>
              <a:rect l="l" t="t" r="r" b="b"/>
              <a:pathLst>
                <a:path w="5364957" h="1585039" extrusionOk="0">
                  <a:moveTo>
                    <a:pt x="0" y="0"/>
                  </a:moveTo>
                  <a:lnTo>
                    <a:pt x="5364957" y="0"/>
                  </a:lnTo>
                  <a:lnTo>
                    <a:pt x="5364957" y="1585039"/>
                  </a:lnTo>
                  <a:lnTo>
                    <a:pt x="0" y="1585039"/>
                  </a:lnTo>
                  <a:close/>
                </a:path>
              </a:pathLst>
            </a:custGeom>
            <a:solidFill>
              <a:srgbClr val="F5F5F5"/>
            </a:solidFill>
            <a:ln>
              <a:noFill/>
            </a:ln>
          </p:spPr>
        </p:sp>
        <p:sp>
          <p:nvSpPr>
            <p:cNvPr id="153" name="Google Shape;153;p6"/>
            <p:cNvSpPr txBox="1"/>
            <p:nvPr/>
          </p:nvSpPr>
          <p:spPr>
            <a:xfrm>
              <a:off x="0" y="-28575"/>
              <a:ext cx="5364957" cy="1613614"/>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154" name="Google Shape;154;p6"/>
          <p:cNvCxnSpPr/>
          <p:nvPr/>
        </p:nvCxnSpPr>
        <p:spPr>
          <a:xfrm rot="10800000">
            <a:off x="-7266123" y="6556006"/>
            <a:ext cx="15156557" cy="0"/>
          </a:xfrm>
          <a:prstGeom prst="straightConnector1">
            <a:avLst/>
          </a:prstGeom>
          <a:noFill/>
          <a:ln w="76200" cap="flat" cmpd="sng">
            <a:solidFill>
              <a:srgbClr val="C23A97"/>
            </a:solidFill>
            <a:prstDash val="solid"/>
            <a:round/>
            <a:headEnd type="none" w="sm" len="sm"/>
            <a:tailEnd type="none" w="sm" len="sm"/>
          </a:ln>
        </p:spPr>
      </p:cxnSp>
      <p:grpSp>
        <p:nvGrpSpPr>
          <p:cNvPr id="155" name="Google Shape;155;p6"/>
          <p:cNvGrpSpPr/>
          <p:nvPr/>
        </p:nvGrpSpPr>
        <p:grpSpPr>
          <a:xfrm>
            <a:off x="8685525" y="1789199"/>
            <a:ext cx="8194251" cy="7469301"/>
            <a:chOff x="0" y="-28575"/>
            <a:chExt cx="1621019" cy="2062887"/>
          </a:xfrm>
        </p:grpSpPr>
        <p:sp>
          <p:nvSpPr>
            <p:cNvPr id="156" name="Google Shape;156;p6"/>
            <p:cNvSpPr/>
            <p:nvPr/>
          </p:nvSpPr>
          <p:spPr>
            <a:xfrm>
              <a:off x="0" y="0"/>
              <a:ext cx="1621019" cy="2034312"/>
            </a:xfrm>
            <a:custGeom>
              <a:avLst/>
              <a:gdLst/>
              <a:ahLst/>
              <a:cxnLst/>
              <a:rect l="l" t="t" r="r" b="b"/>
              <a:pathLst>
                <a:path w="1621019" h="2034312" extrusionOk="0">
                  <a:moveTo>
                    <a:pt x="0" y="0"/>
                  </a:moveTo>
                  <a:lnTo>
                    <a:pt x="1621019" y="0"/>
                  </a:lnTo>
                  <a:lnTo>
                    <a:pt x="1621019" y="2034312"/>
                  </a:lnTo>
                  <a:lnTo>
                    <a:pt x="0" y="2034312"/>
                  </a:lnTo>
                  <a:close/>
                </a:path>
              </a:pathLst>
            </a:custGeom>
            <a:solidFill>
              <a:srgbClr val="F5F5F5"/>
            </a:solidFill>
            <a:ln>
              <a:noFill/>
            </a:ln>
          </p:spPr>
        </p:sp>
        <p:sp>
          <p:nvSpPr>
            <p:cNvPr id="157" name="Google Shape;157;p6"/>
            <p:cNvSpPr txBox="1"/>
            <p:nvPr/>
          </p:nvSpPr>
          <p:spPr>
            <a:xfrm>
              <a:off x="0" y="-28575"/>
              <a:ext cx="1621019" cy="2062887"/>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8" name="Google Shape;158;p6"/>
          <p:cNvSpPr txBox="1"/>
          <p:nvPr/>
        </p:nvSpPr>
        <p:spPr>
          <a:xfrm>
            <a:off x="1346762" y="4474207"/>
            <a:ext cx="6543672" cy="1764856"/>
          </a:xfrm>
          <a:prstGeom prst="rect">
            <a:avLst/>
          </a:prstGeom>
          <a:noFill/>
          <a:ln>
            <a:noFill/>
          </a:ln>
        </p:spPr>
        <p:txBody>
          <a:bodyPr spcFirstLastPara="1" wrap="square" lIns="0" tIns="0" rIns="0" bIns="0" anchor="t" anchorCtr="0">
            <a:spAutoFit/>
          </a:bodyPr>
          <a:lstStyle/>
          <a:p>
            <a:pPr marL="0" marR="0" lvl="0" indent="0" algn="r" rtl="0">
              <a:lnSpc>
                <a:spcPct val="109991"/>
              </a:lnSpc>
              <a:spcBef>
                <a:spcPts val="0"/>
              </a:spcBef>
              <a:spcAft>
                <a:spcPts val="0"/>
              </a:spcAft>
              <a:buClr>
                <a:srgbClr val="000000"/>
              </a:buClr>
              <a:buSzPts val="6215"/>
              <a:buFont typeface="Arial"/>
              <a:buNone/>
            </a:pPr>
            <a:r>
              <a:rPr lang="en-US" sz="6215" b="0" i="0" u="none" strike="noStrike" cap="none">
                <a:solidFill>
                  <a:srgbClr val="000000"/>
                </a:solidFill>
                <a:latin typeface="Arial"/>
                <a:ea typeface="Arial"/>
                <a:cs typeface="Arial"/>
                <a:sym typeface="Arial"/>
              </a:rPr>
              <a:t>Architecture</a:t>
            </a:r>
            <a:endParaRPr sz="1400" b="0" i="0" u="none" strike="noStrike" cap="none">
              <a:solidFill>
                <a:srgbClr val="000000"/>
              </a:solidFill>
              <a:latin typeface="Arial"/>
              <a:ea typeface="Arial"/>
              <a:cs typeface="Arial"/>
              <a:sym typeface="Arial"/>
            </a:endParaRPr>
          </a:p>
          <a:p>
            <a:pPr marL="0" marR="0" lvl="0" indent="0" algn="r" rtl="0">
              <a:lnSpc>
                <a:spcPct val="109991"/>
              </a:lnSpc>
              <a:spcBef>
                <a:spcPts val="0"/>
              </a:spcBef>
              <a:spcAft>
                <a:spcPts val="0"/>
              </a:spcAft>
              <a:buClr>
                <a:srgbClr val="000000"/>
              </a:buClr>
              <a:buSzPts val="6215"/>
              <a:buFont typeface="Arial"/>
              <a:buNone/>
            </a:pPr>
            <a:r>
              <a:rPr lang="en-US" sz="6215" b="0" i="0" u="none" strike="noStrike" cap="none">
                <a:solidFill>
                  <a:srgbClr val="000000"/>
                </a:solidFill>
                <a:latin typeface="Arial"/>
                <a:ea typeface="Arial"/>
                <a:cs typeface="Arial"/>
                <a:sym typeface="Arial"/>
              </a:rPr>
              <a:t>Diagram</a:t>
            </a:r>
            <a:endParaRPr sz="1400" b="0" i="0" u="none" strike="noStrike" cap="none">
              <a:solidFill>
                <a:srgbClr val="000000"/>
              </a:solidFill>
              <a:latin typeface="Arial"/>
              <a:ea typeface="Arial"/>
              <a:cs typeface="Arial"/>
              <a:sym typeface="Arial"/>
            </a:endParaRPr>
          </a:p>
        </p:txBody>
      </p:sp>
      <p:pic>
        <p:nvPicPr>
          <p:cNvPr id="159" name="Google Shape;159;p6"/>
          <p:cNvPicPr preferRelativeResize="0"/>
          <p:nvPr/>
        </p:nvPicPr>
        <p:blipFill>
          <a:blip r:embed="rId4">
            <a:alphaModFix/>
          </a:blip>
          <a:stretch>
            <a:fillRect/>
          </a:stretch>
        </p:blipFill>
        <p:spPr>
          <a:xfrm>
            <a:off x="8987650" y="2732200"/>
            <a:ext cx="7892151" cy="5248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7"/>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27042" b="-27040"/>
            </a:stretch>
          </a:blipFill>
          <a:ln>
            <a:noFill/>
          </a:ln>
        </p:spPr>
      </p:sp>
      <p:grpSp>
        <p:nvGrpSpPr>
          <p:cNvPr id="165" name="Google Shape;165;p7"/>
          <p:cNvGrpSpPr/>
          <p:nvPr/>
        </p:nvGrpSpPr>
        <p:grpSpPr>
          <a:xfrm>
            <a:off x="806492" y="1399655"/>
            <a:ext cx="8656031" cy="7858645"/>
            <a:chOff x="0" y="-28575"/>
            <a:chExt cx="2279778" cy="2069766"/>
          </a:xfrm>
        </p:grpSpPr>
        <p:sp>
          <p:nvSpPr>
            <p:cNvPr id="166" name="Google Shape;166;p7"/>
            <p:cNvSpPr/>
            <p:nvPr/>
          </p:nvSpPr>
          <p:spPr>
            <a:xfrm>
              <a:off x="0" y="0"/>
              <a:ext cx="2279778" cy="2041191"/>
            </a:xfrm>
            <a:custGeom>
              <a:avLst/>
              <a:gdLst/>
              <a:ahLst/>
              <a:cxnLst/>
              <a:rect l="l" t="t" r="r" b="b"/>
              <a:pathLst>
                <a:path w="2279778" h="2041191" extrusionOk="0">
                  <a:moveTo>
                    <a:pt x="0" y="0"/>
                  </a:moveTo>
                  <a:lnTo>
                    <a:pt x="2279778" y="0"/>
                  </a:lnTo>
                  <a:lnTo>
                    <a:pt x="2279778" y="2041191"/>
                  </a:lnTo>
                  <a:lnTo>
                    <a:pt x="0" y="2041191"/>
                  </a:lnTo>
                  <a:close/>
                </a:path>
              </a:pathLst>
            </a:custGeom>
            <a:solidFill>
              <a:srgbClr val="F5F5F5"/>
            </a:solidFill>
            <a:ln>
              <a:noFill/>
            </a:ln>
          </p:spPr>
        </p:sp>
        <p:sp>
          <p:nvSpPr>
            <p:cNvPr id="167" name="Google Shape;167;p7"/>
            <p:cNvSpPr txBox="1"/>
            <p:nvPr/>
          </p:nvSpPr>
          <p:spPr>
            <a:xfrm>
              <a:off x="0" y="-28575"/>
              <a:ext cx="2279778" cy="206976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8" name="Google Shape;168;p7"/>
          <p:cNvGrpSpPr/>
          <p:nvPr/>
        </p:nvGrpSpPr>
        <p:grpSpPr>
          <a:xfrm>
            <a:off x="1573668" y="2420881"/>
            <a:ext cx="15009710" cy="5797356"/>
            <a:chOff x="0" y="-28575"/>
            <a:chExt cx="3953175" cy="1526876"/>
          </a:xfrm>
        </p:grpSpPr>
        <p:sp>
          <p:nvSpPr>
            <p:cNvPr id="169" name="Google Shape;169;p7"/>
            <p:cNvSpPr/>
            <p:nvPr/>
          </p:nvSpPr>
          <p:spPr>
            <a:xfrm>
              <a:off x="0" y="0"/>
              <a:ext cx="3953175" cy="1498301"/>
            </a:xfrm>
            <a:custGeom>
              <a:avLst/>
              <a:gdLst/>
              <a:ahLst/>
              <a:cxnLst/>
              <a:rect l="l" t="t" r="r" b="b"/>
              <a:pathLst>
                <a:path w="3953175" h="1498301" extrusionOk="0">
                  <a:moveTo>
                    <a:pt x="0" y="0"/>
                  </a:moveTo>
                  <a:lnTo>
                    <a:pt x="3953175" y="0"/>
                  </a:lnTo>
                  <a:lnTo>
                    <a:pt x="3953175" y="1498301"/>
                  </a:lnTo>
                  <a:lnTo>
                    <a:pt x="0" y="1498301"/>
                  </a:lnTo>
                  <a:close/>
                </a:path>
              </a:pathLst>
            </a:custGeom>
            <a:solidFill>
              <a:srgbClr val="F5F5F5"/>
            </a:solidFill>
            <a:ln>
              <a:noFill/>
            </a:ln>
          </p:spPr>
        </p:sp>
        <p:sp>
          <p:nvSpPr>
            <p:cNvPr id="170" name="Google Shape;170;p7"/>
            <p:cNvSpPr txBox="1"/>
            <p:nvPr/>
          </p:nvSpPr>
          <p:spPr>
            <a:xfrm>
              <a:off x="0" y="-28575"/>
              <a:ext cx="3953175" cy="152687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171" name="Google Shape;171;p7"/>
          <p:cNvCxnSpPr/>
          <p:nvPr/>
        </p:nvCxnSpPr>
        <p:spPr>
          <a:xfrm rot="10800000">
            <a:off x="10332274" y="4334988"/>
            <a:ext cx="10218510" cy="0"/>
          </a:xfrm>
          <a:prstGeom prst="straightConnector1">
            <a:avLst/>
          </a:prstGeom>
          <a:noFill/>
          <a:ln w="76200" cap="flat" cmpd="sng">
            <a:solidFill>
              <a:srgbClr val="C23A97"/>
            </a:solidFill>
            <a:prstDash val="solid"/>
            <a:round/>
            <a:headEnd type="none" w="sm" len="sm"/>
            <a:tailEnd type="none" w="sm" len="sm"/>
          </a:ln>
        </p:spPr>
      </p:cxnSp>
      <p:sp>
        <p:nvSpPr>
          <p:cNvPr id="172" name="Google Shape;172;p7"/>
          <p:cNvSpPr txBox="1"/>
          <p:nvPr/>
        </p:nvSpPr>
        <p:spPr>
          <a:xfrm>
            <a:off x="10332274" y="2750663"/>
            <a:ext cx="6185598" cy="1546225"/>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499"/>
              <a:buFont typeface="Arial"/>
              <a:buNone/>
            </a:pPr>
            <a:r>
              <a:rPr lang="en-US" sz="5499" b="0" i="0" u="none" strike="noStrike" cap="none">
                <a:solidFill>
                  <a:srgbClr val="000000"/>
                </a:solidFill>
                <a:latin typeface="Arial"/>
                <a:ea typeface="Arial"/>
                <a:cs typeface="Arial"/>
                <a:sym typeface="Arial"/>
              </a:rPr>
              <a:t>ABOUT DATASET</a:t>
            </a:r>
            <a:endParaRPr sz="1400" b="0" i="0" u="none" strike="noStrike" cap="none">
              <a:solidFill>
                <a:srgbClr val="000000"/>
              </a:solidFill>
              <a:latin typeface="Arial"/>
              <a:ea typeface="Arial"/>
              <a:cs typeface="Arial"/>
              <a:sym typeface="Arial"/>
            </a:endParaRPr>
          </a:p>
        </p:txBody>
      </p:sp>
      <p:sp>
        <p:nvSpPr>
          <p:cNvPr id="173" name="Google Shape;173;p7"/>
          <p:cNvSpPr txBox="1"/>
          <p:nvPr/>
        </p:nvSpPr>
        <p:spPr>
          <a:xfrm>
            <a:off x="10233350" y="4756300"/>
            <a:ext cx="5962800" cy="3155400"/>
          </a:xfrm>
          <a:prstGeom prst="rect">
            <a:avLst/>
          </a:prstGeom>
          <a:noFill/>
          <a:ln>
            <a:noFill/>
          </a:ln>
        </p:spPr>
        <p:txBody>
          <a:bodyPr spcFirstLastPara="1" wrap="square" lIns="0" tIns="0" rIns="0" bIns="0" anchor="t" anchorCtr="0">
            <a:spAutoFit/>
          </a:bodyPr>
          <a:lstStyle/>
          <a:p>
            <a:pPr marL="0" lvl="0" indent="0" algn="l" rtl="0">
              <a:spcBef>
                <a:spcPts val="1400"/>
              </a:spcBef>
              <a:spcAft>
                <a:spcPts val="0"/>
              </a:spcAft>
              <a:buClr>
                <a:schemeClr val="dk1"/>
              </a:buClr>
              <a:buSzPts val="1100"/>
              <a:buFont typeface="Arial"/>
              <a:buNone/>
            </a:pPr>
            <a:r>
              <a:rPr lang="en-US" sz="1850">
                <a:solidFill>
                  <a:schemeClr val="dk1"/>
                </a:solidFill>
                <a:highlight>
                  <a:srgbClr val="FFFFFF"/>
                </a:highlight>
              </a:rPr>
              <a:t>The Berkeley Earth Surface Temperature Study combines 1.6 billion temperature reports from 16 pre-existing archives. It is nicely packaged and allows for slicing into interesting subsets (for example by country). They publish the source data and the code for the transformations they applied. They also use methods that allow weather observations from shorter time series to be included, meaning fewer observations need to be thrown away. </a:t>
            </a:r>
            <a:r>
              <a:rPr lang="en-US" sz="1900">
                <a:solidFill>
                  <a:schemeClr val="dk1"/>
                </a:solidFill>
                <a:highlight>
                  <a:srgbClr val="FFFFFF"/>
                </a:highlight>
              </a:rPr>
              <a:t>Our Dataset contains columns Date, Average Temperature, Average Temperature Uncertainty, Country.</a:t>
            </a:r>
            <a:endParaRPr sz="2200" b="0" i="0" u="none" strike="noStrike" cap="none">
              <a:solidFill>
                <a:srgbClr val="000000"/>
              </a:solidFill>
              <a:latin typeface="Arial"/>
              <a:ea typeface="Arial"/>
              <a:cs typeface="Arial"/>
              <a:sym typeface="Arial"/>
            </a:endParaRPr>
          </a:p>
        </p:txBody>
      </p:sp>
      <p:pic>
        <p:nvPicPr>
          <p:cNvPr id="174" name="Google Shape;174;p7"/>
          <p:cNvPicPr preferRelativeResize="0"/>
          <p:nvPr/>
        </p:nvPicPr>
        <p:blipFill rotWithShape="1">
          <a:blip r:embed="rId4">
            <a:alphaModFix/>
          </a:blip>
          <a:srcRect l="2615" t="3863" r="35415" b="2827"/>
          <a:stretch/>
        </p:blipFill>
        <p:spPr>
          <a:xfrm>
            <a:off x="1007400" y="1750900"/>
            <a:ext cx="8254299" cy="72794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B34593"/>
            </a:gs>
            <a:gs pos="100000">
              <a:srgbClr val="151F52"/>
            </a:gs>
          </a:gsLst>
          <a:lin ang="5400000" scaled="0"/>
        </a:gradFill>
        <a:effectLst/>
      </p:bgPr>
    </p:bg>
    <p:spTree>
      <p:nvGrpSpPr>
        <p:cNvPr id="1" name="Shape 178"/>
        <p:cNvGrpSpPr/>
        <p:nvPr/>
      </p:nvGrpSpPr>
      <p:grpSpPr>
        <a:xfrm>
          <a:off x="0" y="0"/>
          <a:ext cx="0" cy="0"/>
          <a:chOff x="0" y="0"/>
          <a:chExt cx="0" cy="0"/>
        </a:xfrm>
      </p:grpSpPr>
      <p:grpSp>
        <p:nvGrpSpPr>
          <p:cNvPr id="179" name="Google Shape;179;p8"/>
          <p:cNvGrpSpPr/>
          <p:nvPr/>
        </p:nvGrpSpPr>
        <p:grpSpPr>
          <a:xfrm>
            <a:off x="1427040" y="1410438"/>
            <a:ext cx="15433919" cy="7727546"/>
            <a:chOff x="0" y="-28575"/>
            <a:chExt cx="4064900" cy="2035238"/>
          </a:xfrm>
        </p:grpSpPr>
        <p:sp>
          <p:nvSpPr>
            <p:cNvPr id="180" name="Google Shape;180;p8"/>
            <p:cNvSpPr/>
            <p:nvPr/>
          </p:nvSpPr>
          <p:spPr>
            <a:xfrm>
              <a:off x="0" y="0"/>
              <a:ext cx="4064900" cy="2006663"/>
            </a:xfrm>
            <a:custGeom>
              <a:avLst/>
              <a:gdLst/>
              <a:ahLst/>
              <a:cxnLst/>
              <a:rect l="l" t="t" r="r" b="b"/>
              <a:pathLst>
                <a:path w="4064900" h="2006663" extrusionOk="0">
                  <a:moveTo>
                    <a:pt x="0" y="0"/>
                  </a:moveTo>
                  <a:lnTo>
                    <a:pt x="4064900" y="0"/>
                  </a:lnTo>
                  <a:lnTo>
                    <a:pt x="4064900" y="2006663"/>
                  </a:lnTo>
                  <a:lnTo>
                    <a:pt x="0" y="2006663"/>
                  </a:lnTo>
                  <a:close/>
                </a:path>
              </a:pathLst>
            </a:custGeom>
            <a:solidFill>
              <a:srgbClr val="F5F5F5"/>
            </a:solidFill>
            <a:ln w="38100" cap="sq" cmpd="sng">
              <a:solidFill>
                <a:srgbClr val="202354"/>
              </a:solidFill>
              <a:prstDash val="solid"/>
              <a:miter lim="8000"/>
              <a:headEnd type="none" w="sm" len="sm"/>
              <a:tailEnd type="none" w="sm" len="sm"/>
            </a:ln>
          </p:spPr>
        </p:sp>
        <p:sp>
          <p:nvSpPr>
            <p:cNvPr id="181" name="Google Shape;181;p8"/>
            <p:cNvSpPr txBox="1"/>
            <p:nvPr/>
          </p:nvSpPr>
          <p:spPr>
            <a:xfrm>
              <a:off x="0" y="-28575"/>
              <a:ext cx="4064900" cy="2035238"/>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82" name="Google Shape;182;p8"/>
          <p:cNvSpPr txBox="1"/>
          <p:nvPr/>
        </p:nvSpPr>
        <p:spPr>
          <a:xfrm>
            <a:off x="2949947" y="5551518"/>
            <a:ext cx="5056438" cy="658495"/>
          </a:xfrm>
          <a:prstGeom prst="rect">
            <a:avLst/>
          </a:prstGeom>
          <a:noFill/>
          <a:ln>
            <a:noFill/>
          </a:ln>
        </p:spPr>
        <p:txBody>
          <a:bodyPr spcFirstLastPara="1" wrap="square" lIns="0" tIns="0" rIns="0" bIns="0" anchor="t" anchorCtr="0">
            <a:spAutoFit/>
          </a:bodyPr>
          <a:lstStyle/>
          <a:p>
            <a:pPr marL="0" marR="0" lvl="0" indent="0" algn="just" rtl="0">
              <a:lnSpc>
                <a:spcPct val="110002"/>
              </a:lnSpc>
              <a:spcBef>
                <a:spcPts val="0"/>
              </a:spcBef>
              <a:spcAft>
                <a:spcPts val="0"/>
              </a:spcAft>
              <a:buClr>
                <a:srgbClr val="000000"/>
              </a:buClr>
              <a:buSzPts val="4599"/>
              <a:buFont typeface="Arial"/>
              <a:buNone/>
            </a:pPr>
            <a:r>
              <a:rPr lang="en-US" sz="4599" b="0" i="0" u="none" strike="noStrike" cap="none">
                <a:solidFill>
                  <a:srgbClr val="000000"/>
                </a:solidFill>
                <a:latin typeface="Arial"/>
                <a:ea typeface="Arial"/>
                <a:cs typeface="Arial"/>
                <a:sym typeface="Arial"/>
              </a:rPr>
              <a:t>WORKS</a:t>
            </a:r>
            <a:endParaRPr sz="1400" b="0" i="0" u="none" strike="noStrike" cap="none">
              <a:solidFill>
                <a:srgbClr val="000000"/>
              </a:solidFill>
              <a:latin typeface="Arial"/>
              <a:ea typeface="Arial"/>
              <a:cs typeface="Arial"/>
              <a:sym typeface="Arial"/>
            </a:endParaRPr>
          </a:p>
        </p:txBody>
      </p:sp>
      <p:cxnSp>
        <p:nvCxnSpPr>
          <p:cNvPr id="183" name="Google Shape;183;p8"/>
          <p:cNvCxnSpPr/>
          <p:nvPr/>
        </p:nvCxnSpPr>
        <p:spPr>
          <a:xfrm rot="10800000">
            <a:off x="8515164" y="2943436"/>
            <a:ext cx="0" cy="5211720"/>
          </a:xfrm>
          <a:prstGeom prst="straightConnector1">
            <a:avLst/>
          </a:prstGeom>
          <a:noFill/>
          <a:ln w="38100" cap="flat" cmpd="sng">
            <a:solidFill>
              <a:srgbClr val="192253"/>
            </a:solidFill>
            <a:prstDash val="solid"/>
            <a:round/>
            <a:headEnd type="none" w="sm" len="sm"/>
            <a:tailEnd type="none" w="sm" len="sm"/>
          </a:ln>
        </p:spPr>
      </p:cxnSp>
      <p:sp>
        <p:nvSpPr>
          <p:cNvPr id="184" name="Google Shape;184;p8"/>
          <p:cNvSpPr/>
          <p:nvPr/>
        </p:nvSpPr>
        <p:spPr>
          <a:xfrm>
            <a:off x="8329909" y="2749342"/>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8"/>
          <p:cNvSpPr/>
          <p:nvPr/>
        </p:nvSpPr>
        <p:spPr>
          <a:xfrm>
            <a:off x="8329909" y="4351012"/>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8"/>
          <p:cNvSpPr txBox="1"/>
          <p:nvPr/>
        </p:nvSpPr>
        <p:spPr>
          <a:xfrm>
            <a:off x="8914653" y="2732882"/>
            <a:ext cx="5260500" cy="369300"/>
          </a:xfrm>
          <a:prstGeom prst="rect">
            <a:avLst/>
          </a:prstGeom>
          <a:noFill/>
          <a:ln>
            <a:noFill/>
          </a:ln>
        </p:spPr>
        <p:txBody>
          <a:bodyPr spcFirstLastPara="1" wrap="square" lIns="0" tIns="0" rIns="0" bIns="0" anchor="t" anchorCtr="0">
            <a:spAutoFit/>
          </a:bodyPr>
          <a:lstStyle/>
          <a:p>
            <a:pPr marL="0" marR="0" lvl="0" indent="0" algn="just" rtl="0">
              <a:lnSpc>
                <a:spcPct val="110000"/>
              </a:lnSpc>
              <a:spcBef>
                <a:spcPts val="0"/>
              </a:spcBef>
              <a:spcAft>
                <a:spcPts val="0"/>
              </a:spcAft>
              <a:buClr>
                <a:srgbClr val="000000"/>
              </a:buClr>
              <a:buSzPts val="2400"/>
              <a:buFont typeface="Arial"/>
              <a:buNone/>
            </a:pPr>
            <a:r>
              <a:rPr lang="en-US" sz="2400" b="0" i="0" u="none" strike="noStrike" cap="none">
                <a:solidFill>
                  <a:srgbClr val="000000"/>
                </a:solidFill>
                <a:latin typeface="Arial"/>
                <a:ea typeface="Arial"/>
                <a:cs typeface="Arial"/>
                <a:sym typeface="Arial"/>
              </a:rPr>
              <a:t> Set up Azure Data Lake Storage</a:t>
            </a:r>
            <a:endParaRPr sz="1400" b="0" i="0" u="none" strike="noStrike" cap="none">
              <a:solidFill>
                <a:srgbClr val="000000"/>
              </a:solidFill>
              <a:latin typeface="Arial"/>
              <a:ea typeface="Arial"/>
              <a:cs typeface="Arial"/>
              <a:sym typeface="Arial"/>
            </a:endParaRPr>
          </a:p>
        </p:txBody>
      </p:sp>
      <p:sp>
        <p:nvSpPr>
          <p:cNvPr id="187" name="Google Shape;187;p8"/>
          <p:cNvSpPr/>
          <p:nvPr/>
        </p:nvSpPr>
        <p:spPr>
          <a:xfrm>
            <a:off x="8355884" y="6924230"/>
            <a:ext cx="357187" cy="374229"/>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8"/>
          <p:cNvSpPr txBox="1"/>
          <p:nvPr/>
        </p:nvSpPr>
        <p:spPr>
          <a:xfrm>
            <a:off x="2949947" y="4777691"/>
            <a:ext cx="4436512" cy="711199"/>
          </a:xfrm>
          <a:prstGeom prst="rect">
            <a:avLst/>
          </a:prstGeom>
          <a:noFill/>
          <a:ln>
            <a:noFill/>
          </a:ln>
        </p:spPr>
        <p:txBody>
          <a:bodyPr spcFirstLastPara="1" wrap="square" lIns="0" tIns="0" rIns="0" bIns="0" anchor="t" anchorCtr="0">
            <a:spAutoFit/>
          </a:bodyPr>
          <a:lstStyle/>
          <a:p>
            <a:pPr marL="0" marR="0" lvl="0" indent="0" algn="l" rtl="0">
              <a:lnSpc>
                <a:spcPct val="110002"/>
              </a:lnSpc>
              <a:spcBef>
                <a:spcPts val="0"/>
              </a:spcBef>
              <a:spcAft>
                <a:spcPts val="0"/>
              </a:spcAft>
              <a:buClr>
                <a:srgbClr val="000000"/>
              </a:buClr>
              <a:buSzPts val="4999"/>
              <a:buFont typeface="Arial"/>
              <a:buNone/>
            </a:pPr>
            <a:r>
              <a:rPr lang="en-US" sz="4999" b="0" i="0" u="none" strike="noStrike" cap="none">
                <a:solidFill>
                  <a:srgbClr val="000000"/>
                </a:solidFill>
                <a:latin typeface="Arial"/>
                <a:ea typeface="Arial"/>
                <a:cs typeface="Arial"/>
                <a:sym typeface="Arial"/>
              </a:rPr>
              <a:t>How it</a:t>
            </a:r>
            <a:endParaRPr sz="1400" b="0" i="0" u="none" strike="noStrike" cap="none">
              <a:solidFill>
                <a:srgbClr val="000000"/>
              </a:solidFill>
              <a:latin typeface="Arial"/>
              <a:ea typeface="Arial"/>
              <a:cs typeface="Arial"/>
              <a:sym typeface="Arial"/>
            </a:endParaRPr>
          </a:p>
        </p:txBody>
      </p:sp>
      <p:cxnSp>
        <p:nvCxnSpPr>
          <p:cNvPr id="189" name="Google Shape;189;p8"/>
          <p:cNvCxnSpPr/>
          <p:nvPr/>
        </p:nvCxnSpPr>
        <p:spPr>
          <a:xfrm rot="10800000">
            <a:off x="-7827278" y="6387219"/>
            <a:ext cx="15156557" cy="0"/>
          </a:xfrm>
          <a:prstGeom prst="straightConnector1">
            <a:avLst/>
          </a:prstGeom>
          <a:noFill/>
          <a:ln w="76200" cap="flat" cmpd="sng">
            <a:solidFill>
              <a:srgbClr val="C23A97"/>
            </a:solidFill>
            <a:prstDash val="solid"/>
            <a:round/>
            <a:headEnd type="none" w="sm" len="sm"/>
            <a:tailEnd type="none" w="sm" len="sm"/>
          </a:ln>
        </p:spPr>
      </p:cxnSp>
      <p:sp>
        <p:nvSpPr>
          <p:cNvPr id="190" name="Google Shape;190;p8"/>
          <p:cNvSpPr txBox="1"/>
          <p:nvPr/>
        </p:nvSpPr>
        <p:spPr>
          <a:xfrm>
            <a:off x="9004513" y="3580938"/>
            <a:ext cx="6480955" cy="344805"/>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2400"/>
              <a:buFont typeface="Arial"/>
              <a:buNone/>
            </a:pPr>
            <a:r>
              <a:rPr lang="en-US" sz="2400" b="0" i="0" u="none" strike="noStrike" cap="none">
                <a:solidFill>
                  <a:srgbClr val="000000"/>
                </a:solidFill>
                <a:latin typeface="Arial"/>
                <a:ea typeface="Arial"/>
                <a:cs typeface="Arial"/>
                <a:sym typeface="Arial"/>
              </a:rPr>
              <a:t>Create an Azure Databricks Workspace</a:t>
            </a:r>
            <a:endParaRPr sz="1400" b="0" i="0" u="none" strike="noStrike" cap="none">
              <a:solidFill>
                <a:srgbClr val="000000"/>
              </a:solidFill>
              <a:latin typeface="Arial"/>
              <a:ea typeface="Arial"/>
              <a:cs typeface="Arial"/>
              <a:sym typeface="Arial"/>
            </a:endParaRPr>
          </a:p>
        </p:txBody>
      </p:sp>
      <p:sp>
        <p:nvSpPr>
          <p:cNvPr id="191" name="Google Shape;191;p8"/>
          <p:cNvSpPr txBox="1"/>
          <p:nvPr/>
        </p:nvSpPr>
        <p:spPr>
          <a:xfrm>
            <a:off x="9004513" y="4417224"/>
            <a:ext cx="5260500" cy="3693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None/>
            </a:pPr>
            <a:r>
              <a:rPr lang="en-US" sz="2400">
                <a:solidFill>
                  <a:schemeClr val="dk1"/>
                </a:solidFill>
              </a:rPr>
              <a:t>Data Ingestion ( ADLS to Databricks )</a:t>
            </a:r>
            <a:endParaRPr sz="2700" b="0" i="0" u="none" strike="noStrike" cap="none">
              <a:solidFill>
                <a:srgbClr val="000000"/>
              </a:solidFill>
              <a:latin typeface="Arial"/>
              <a:ea typeface="Arial"/>
              <a:cs typeface="Arial"/>
              <a:sym typeface="Arial"/>
            </a:endParaRPr>
          </a:p>
        </p:txBody>
      </p:sp>
      <p:sp>
        <p:nvSpPr>
          <p:cNvPr id="192" name="Google Shape;192;p8"/>
          <p:cNvSpPr txBox="1"/>
          <p:nvPr/>
        </p:nvSpPr>
        <p:spPr>
          <a:xfrm>
            <a:off x="9023963" y="5256528"/>
            <a:ext cx="7317900" cy="3540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2400"/>
              <a:buFont typeface="Arial"/>
              <a:buNone/>
            </a:pPr>
            <a:r>
              <a:rPr lang="en-US" sz="2300">
                <a:solidFill>
                  <a:schemeClr val="dk1"/>
                </a:solidFill>
              </a:rPr>
              <a:t>Data Exploration and Cleaning</a:t>
            </a:r>
            <a:endParaRPr sz="2600" b="0" i="0" u="none" strike="noStrike" cap="none">
              <a:solidFill>
                <a:srgbClr val="000000"/>
              </a:solidFill>
              <a:latin typeface="Arial"/>
              <a:ea typeface="Arial"/>
              <a:cs typeface="Arial"/>
              <a:sym typeface="Arial"/>
            </a:endParaRPr>
          </a:p>
        </p:txBody>
      </p:sp>
      <p:sp>
        <p:nvSpPr>
          <p:cNvPr id="193" name="Google Shape;193;p8"/>
          <p:cNvSpPr txBox="1"/>
          <p:nvPr/>
        </p:nvSpPr>
        <p:spPr>
          <a:xfrm>
            <a:off x="9023938" y="5883939"/>
            <a:ext cx="7317900" cy="7758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2400"/>
              <a:buFont typeface="Arial"/>
              <a:buNone/>
            </a:pPr>
            <a:r>
              <a:rPr lang="en-US" sz="2400" b="0" i="0" u="none" strike="noStrike" cap="none">
                <a:solidFill>
                  <a:srgbClr val="000000"/>
                </a:solidFill>
                <a:latin typeface="Arial"/>
                <a:ea typeface="Arial"/>
                <a:cs typeface="Arial"/>
                <a:sym typeface="Arial"/>
              </a:rPr>
              <a:t>Develop Data Processing Logic in Databricks for seasonality, errors</a:t>
            </a:r>
            <a:r>
              <a:rPr lang="en-US" sz="2400"/>
              <a:t> and </a:t>
            </a:r>
            <a:r>
              <a:rPr lang="en-US" sz="2400" b="0" i="0" u="none" strike="noStrike" cap="none">
                <a:solidFill>
                  <a:srgbClr val="000000"/>
                </a:solidFill>
                <a:latin typeface="Arial"/>
                <a:ea typeface="Arial"/>
                <a:cs typeface="Arial"/>
                <a:sym typeface="Arial"/>
              </a:rPr>
              <a:t>anomalies</a:t>
            </a:r>
            <a:endParaRPr sz="1400" b="0" i="0" u="none" strike="noStrike" cap="none">
              <a:solidFill>
                <a:srgbClr val="000000"/>
              </a:solidFill>
              <a:latin typeface="Arial"/>
              <a:ea typeface="Arial"/>
              <a:cs typeface="Arial"/>
              <a:sym typeface="Arial"/>
            </a:endParaRPr>
          </a:p>
        </p:txBody>
      </p:sp>
      <p:sp>
        <p:nvSpPr>
          <p:cNvPr id="194" name="Google Shape;194;p8"/>
          <p:cNvSpPr txBox="1"/>
          <p:nvPr/>
        </p:nvSpPr>
        <p:spPr>
          <a:xfrm>
            <a:off x="9023963" y="7050404"/>
            <a:ext cx="5260500" cy="3693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None/>
            </a:pPr>
            <a:r>
              <a:rPr lang="en-US" sz="2400">
                <a:solidFill>
                  <a:schemeClr val="dk1"/>
                </a:solidFill>
              </a:rPr>
              <a:t>Data Analysis</a:t>
            </a:r>
            <a:endParaRPr sz="2700" b="0" i="0" u="none" strike="noStrike" cap="none">
              <a:solidFill>
                <a:srgbClr val="000000"/>
              </a:solidFill>
              <a:latin typeface="Arial"/>
              <a:ea typeface="Arial"/>
              <a:cs typeface="Arial"/>
              <a:sym typeface="Arial"/>
            </a:endParaRPr>
          </a:p>
        </p:txBody>
      </p:sp>
      <p:sp>
        <p:nvSpPr>
          <p:cNvPr id="195" name="Google Shape;195;p8"/>
          <p:cNvSpPr txBox="1"/>
          <p:nvPr/>
        </p:nvSpPr>
        <p:spPr>
          <a:xfrm>
            <a:off x="9004513" y="7810351"/>
            <a:ext cx="5260500" cy="3540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None/>
            </a:pPr>
            <a:r>
              <a:rPr lang="en-US" sz="2300">
                <a:solidFill>
                  <a:schemeClr val="dk1"/>
                </a:solidFill>
              </a:rPr>
              <a:t>Visualization</a:t>
            </a:r>
            <a:endParaRPr sz="2600" b="0" i="0" u="none" strike="noStrike" cap="none">
              <a:solidFill>
                <a:srgbClr val="000000"/>
              </a:solidFill>
              <a:latin typeface="Arial"/>
              <a:ea typeface="Arial"/>
              <a:cs typeface="Arial"/>
              <a:sym typeface="Arial"/>
            </a:endParaRPr>
          </a:p>
        </p:txBody>
      </p:sp>
      <p:sp>
        <p:nvSpPr>
          <p:cNvPr id="196" name="Google Shape;196;p8"/>
          <p:cNvSpPr/>
          <p:nvPr/>
        </p:nvSpPr>
        <p:spPr>
          <a:xfrm>
            <a:off x="8320414" y="3531450"/>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8"/>
          <p:cNvSpPr/>
          <p:nvPr/>
        </p:nvSpPr>
        <p:spPr>
          <a:xfrm>
            <a:off x="8320414" y="5134365"/>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8"/>
          <p:cNvSpPr/>
          <p:nvPr/>
        </p:nvSpPr>
        <p:spPr>
          <a:xfrm>
            <a:off x="8329909" y="6052329"/>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8"/>
          <p:cNvSpPr/>
          <p:nvPr/>
        </p:nvSpPr>
        <p:spPr>
          <a:xfrm>
            <a:off x="8349225" y="7782166"/>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9"/>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05" name="Google Shape;205;p9"/>
          <p:cNvGrpSpPr/>
          <p:nvPr/>
        </p:nvGrpSpPr>
        <p:grpSpPr>
          <a:xfrm>
            <a:off x="1270035" y="-1264444"/>
            <a:ext cx="7015976" cy="12309494"/>
            <a:chOff x="0" y="-28575"/>
            <a:chExt cx="1455146" cy="2553046"/>
          </a:xfrm>
        </p:grpSpPr>
        <p:sp>
          <p:nvSpPr>
            <p:cNvPr id="206" name="Google Shape;206;p9"/>
            <p:cNvSpPr/>
            <p:nvPr/>
          </p:nvSpPr>
          <p:spPr>
            <a:xfrm>
              <a:off x="0" y="0"/>
              <a:ext cx="1455146" cy="2524471"/>
            </a:xfrm>
            <a:custGeom>
              <a:avLst/>
              <a:gdLst/>
              <a:ahLst/>
              <a:cxnLst/>
              <a:rect l="l" t="t" r="r" b="b"/>
              <a:pathLst>
                <a:path w="1455146" h="2524471" extrusionOk="0">
                  <a:moveTo>
                    <a:pt x="0" y="0"/>
                  </a:moveTo>
                  <a:lnTo>
                    <a:pt x="1455146" y="0"/>
                  </a:lnTo>
                  <a:lnTo>
                    <a:pt x="1455146" y="2524471"/>
                  </a:lnTo>
                  <a:lnTo>
                    <a:pt x="0" y="2524471"/>
                  </a:lnTo>
                  <a:close/>
                </a:path>
              </a:pathLst>
            </a:custGeom>
            <a:solidFill>
              <a:srgbClr val="F5F5F5"/>
            </a:solidFill>
            <a:ln>
              <a:noFill/>
            </a:ln>
          </p:spPr>
        </p:sp>
        <p:sp>
          <p:nvSpPr>
            <p:cNvPr id="207" name="Google Shape;207;p9"/>
            <p:cNvSpPr txBox="1"/>
            <p:nvPr/>
          </p:nvSpPr>
          <p:spPr>
            <a:xfrm>
              <a:off x="0" y="-28575"/>
              <a:ext cx="1455146"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08" name="Google Shape;208;p9"/>
          <p:cNvCxnSpPr/>
          <p:nvPr/>
        </p:nvCxnSpPr>
        <p:spPr>
          <a:xfrm rot="10800000">
            <a:off x="-7557846" y="6815960"/>
            <a:ext cx="15156600" cy="0"/>
          </a:xfrm>
          <a:prstGeom prst="straightConnector1">
            <a:avLst/>
          </a:prstGeom>
          <a:noFill/>
          <a:ln w="76200" cap="flat" cmpd="sng">
            <a:solidFill>
              <a:srgbClr val="C23A97"/>
            </a:solidFill>
            <a:prstDash val="solid"/>
            <a:round/>
            <a:headEnd type="none" w="sm" len="sm"/>
            <a:tailEnd type="none" w="sm" len="sm"/>
          </a:ln>
        </p:spPr>
      </p:cxnSp>
      <p:sp>
        <p:nvSpPr>
          <p:cNvPr id="209" name="Google Shape;209;p9"/>
          <p:cNvSpPr/>
          <p:nvPr/>
        </p:nvSpPr>
        <p:spPr>
          <a:xfrm>
            <a:off x="9144000" y="617921"/>
            <a:ext cx="8231430" cy="4525579"/>
          </a:xfrm>
          <a:custGeom>
            <a:avLst/>
            <a:gdLst/>
            <a:ahLst/>
            <a:cxnLst/>
            <a:rect l="l" t="t" r="r" b="b"/>
            <a:pathLst>
              <a:path w="8231430" h="4525579" extrusionOk="0">
                <a:moveTo>
                  <a:pt x="0" y="0"/>
                </a:moveTo>
                <a:lnTo>
                  <a:pt x="8231430" y="0"/>
                </a:lnTo>
                <a:lnTo>
                  <a:pt x="8231430" y="4525579"/>
                </a:lnTo>
                <a:lnTo>
                  <a:pt x="0" y="4525579"/>
                </a:lnTo>
                <a:lnTo>
                  <a:pt x="0" y="0"/>
                </a:lnTo>
                <a:close/>
              </a:path>
            </a:pathLst>
          </a:custGeom>
          <a:blipFill rotWithShape="1">
            <a:blip r:embed="rId4">
              <a:alphaModFix/>
            </a:blip>
            <a:stretch>
              <a:fillRect/>
            </a:stretch>
          </a:blipFill>
          <a:ln>
            <a:noFill/>
          </a:ln>
        </p:spPr>
      </p:sp>
      <p:sp>
        <p:nvSpPr>
          <p:cNvPr id="210" name="Google Shape;210;p9"/>
          <p:cNvSpPr/>
          <p:nvPr/>
        </p:nvSpPr>
        <p:spPr>
          <a:xfrm>
            <a:off x="9144000" y="5474553"/>
            <a:ext cx="8188516" cy="4602366"/>
          </a:xfrm>
          <a:custGeom>
            <a:avLst/>
            <a:gdLst/>
            <a:ahLst/>
            <a:cxnLst/>
            <a:rect l="l" t="t" r="r" b="b"/>
            <a:pathLst>
              <a:path w="8188516" h="4602366" extrusionOk="0">
                <a:moveTo>
                  <a:pt x="0" y="0"/>
                </a:moveTo>
                <a:lnTo>
                  <a:pt x="8188516" y="0"/>
                </a:lnTo>
                <a:lnTo>
                  <a:pt x="8188516" y="4602366"/>
                </a:lnTo>
                <a:lnTo>
                  <a:pt x="0" y="4602366"/>
                </a:lnTo>
                <a:lnTo>
                  <a:pt x="0" y="0"/>
                </a:lnTo>
                <a:close/>
              </a:path>
            </a:pathLst>
          </a:custGeom>
          <a:blipFill rotWithShape="1">
            <a:blip r:embed="rId5">
              <a:alphaModFix/>
            </a:blip>
            <a:stretch>
              <a:fillRect/>
            </a:stretch>
          </a:blipFill>
          <a:ln>
            <a:noFill/>
          </a:ln>
        </p:spPr>
      </p:sp>
      <p:sp>
        <p:nvSpPr>
          <p:cNvPr id="211" name="Google Shape;211;p9"/>
          <p:cNvSpPr txBox="1"/>
          <p:nvPr/>
        </p:nvSpPr>
        <p:spPr>
          <a:xfrm>
            <a:off x="1793180" y="3972778"/>
            <a:ext cx="5473970" cy="3060700"/>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499"/>
              <a:buFont typeface="Arial"/>
              <a:buNone/>
            </a:pPr>
            <a:r>
              <a:rPr lang="en-US" sz="5499" b="0" i="0" u="none" strike="noStrike" cap="none">
                <a:solidFill>
                  <a:srgbClr val="000000"/>
                </a:solidFill>
                <a:latin typeface="Arial"/>
                <a:ea typeface="Arial"/>
                <a:cs typeface="Arial"/>
                <a:sym typeface="Arial"/>
              </a:rPr>
              <a:t>Create an Azure Databricks Workspace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490</Words>
  <Application>Microsoft Office PowerPoint</Application>
  <PresentationFormat>Custom</PresentationFormat>
  <Paragraphs>62</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Roboto</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MITUSHI VISHWAKARMA</cp:lastModifiedBy>
  <cp:revision>1</cp:revision>
  <dcterms:created xsi:type="dcterms:W3CDTF">2006-08-16T00:00:00Z</dcterms:created>
  <dcterms:modified xsi:type="dcterms:W3CDTF">2024-02-28T13:48:34Z</dcterms:modified>
</cp:coreProperties>
</file>